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9" r:id="rId3"/>
    <p:sldId id="257" r:id="rId4"/>
    <p:sldId id="259" r:id="rId5"/>
    <p:sldId id="260" r:id="rId6"/>
    <p:sldId id="261" r:id="rId7"/>
    <p:sldId id="262" r:id="rId8"/>
    <p:sldId id="263" r:id="rId9"/>
    <p:sldId id="274" r:id="rId10"/>
    <p:sldId id="275" r:id="rId11"/>
    <p:sldId id="264" r:id="rId12"/>
    <p:sldId id="265" r:id="rId13"/>
    <p:sldId id="266" r:id="rId14"/>
    <p:sldId id="267" r:id="rId15"/>
    <p:sldId id="272" r:id="rId16"/>
    <p:sldId id="280" r:id="rId17"/>
    <p:sldId id="282" r:id="rId18"/>
    <p:sldId id="283" r:id="rId19"/>
    <p:sldId id="284" r:id="rId20"/>
    <p:sldId id="281"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77" d="100"/>
          <a:sy n="77" d="100"/>
        </p:scale>
        <p:origin x="216"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B37E90-C5D4-4F30-96E4-625CA14C647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C1F4B50-2B12-4463-8E2F-E108E68967A2}">
      <dgm:prSet/>
      <dgm:spPr/>
      <dgm:t>
        <a:bodyPr/>
        <a:lstStyle/>
        <a:p>
          <a:r>
            <a:rPr lang="en-US"/>
            <a:t>The purpose of this NOFO is to target efforts to reduce unsheltered homelessness, especially in communities with very high numbers of people experiencing unsheltered homelessness and rural homelessness. </a:t>
          </a:r>
        </a:p>
      </dgm:t>
    </dgm:pt>
    <dgm:pt modelId="{EEB6F58F-6C3C-4DDD-8045-A327C6B300EB}" type="parTrans" cxnId="{E5EDC058-7B0F-4E6D-8E5F-1EFC15681E3C}">
      <dgm:prSet/>
      <dgm:spPr/>
      <dgm:t>
        <a:bodyPr/>
        <a:lstStyle/>
        <a:p>
          <a:endParaRPr lang="en-US"/>
        </a:p>
      </dgm:t>
    </dgm:pt>
    <dgm:pt modelId="{E016912D-FF0E-4FC4-B5D2-6710318D14FE}" type="sibTrans" cxnId="{E5EDC058-7B0F-4E6D-8E5F-1EFC15681E3C}">
      <dgm:prSet/>
      <dgm:spPr/>
      <dgm:t>
        <a:bodyPr/>
        <a:lstStyle/>
        <a:p>
          <a:endParaRPr lang="en-US"/>
        </a:p>
      </dgm:t>
    </dgm:pt>
    <dgm:pt modelId="{828B27EB-7326-48F9-80FA-96CD3BE32383}">
      <dgm:prSet/>
      <dgm:spPr/>
      <dgm:t>
        <a:bodyPr/>
        <a:lstStyle/>
        <a:p>
          <a:r>
            <a:rPr lang="en-US"/>
            <a:t>This NOFO will assist CoCs in reducing homelessness among people with severe service needs, especially people with histories of unsheltered homelessness. </a:t>
          </a:r>
        </a:p>
      </dgm:t>
    </dgm:pt>
    <dgm:pt modelId="{E05EE8FF-1FA0-45E2-9D99-F96787402A45}" type="parTrans" cxnId="{0435A580-A163-4A51-BC56-3CD8752D11FA}">
      <dgm:prSet/>
      <dgm:spPr/>
      <dgm:t>
        <a:bodyPr/>
        <a:lstStyle/>
        <a:p>
          <a:endParaRPr lang="en-US"/>
        </a:p>
      </dgm:t>
    </dgm:pt>
    <dgm:pt modelId="{828B1456-4738-49A5-9796-5DEAEA4316B8}" type="sibTrans" cxnId="{0435A580-A163-4A51-BC56-3CD8752D11FA}">
      <dgm:prSet/>
      <dgm:spPr/>
      <dgm:t>
        <a:bodyPr/>
        <a:lstStyle/>
        <a:p>
          <a:endParaRPr lang="en-US"/>
        </a:p>
      </dgm:t>
    </dgm:pt>
    <dgm:pt modelId="{2AF5D06F-7BDF-44A0-98CD-7274FB4E1955}">
      <dgm:prSet/>
      <dgm:spPr/>
      <dgm:t>
        <a:bodyPr/>
        <a:lstStyle/>
        <a:p>
          <a:r>
            <a:rPr lang="en-US"/>
            <a:t>CoCs must demonstrate a comprehensive, coordinated approach to reducing unsheltered homelessness. This approach should be grounded in Housing First and public health principles. This includes improving service engagement, health outcomes, and housing stability among highly vulnerable unsheltered individuals and families. </a:t>
          </a:r>
        </a:p>
      </dgm:t>
    </dgm:pt>
    <dgm:pt modelId="{B45A242B-569F-4773-9E56-D15A09438A8B}" type="parTrans" cxnId="{5D6F1C65-943A-4368-93C9-D3CBE5C3EFB7}">
      <dgm:prSet/>
      <dgm:spPr/>
      <dgm:t>
        <a:bodyPr/>
        <a:lstStyle/>
        <a:p>
          <a:endParaRPr lang="en-US"/>
        </a:p>
      </dgm:t>
    </dgm:pt>
    <dgm:pt modelId="{DC34C9E3-BAF7-429A-86D2-E2E42A828871}" type="sibTrans" cxnId="{5D6F1C65-943A-4368-93C9-D3CBE5C3EFB7}">
      <dgm:prSet/>
      <dgm:spPr/>
      <dgm:t>
        <a:bodyPr/>
        <a:lstStyle/>
        <a:p>
          <a:endParaRPr lang="en-US"/>
        </a:p>
      </dgm:t>
    </dgm:pt>
    <dgm:pt modelId="{E5656CF4-A47A-4D1C-AE5B-6EBA916ED363}">
      <dgm:prSet/>
      <dgm:spPr/>
      <dgm:t>
        <a:bodyPr/>
        <a:lstStyle/>
        <a:p>
          <a:r>
            <a:rPr lang="en-US"/>
            <a:t>The CoC’s comprehensive approach should advance equity and demonstrate involvement of individuals with lived experience of homelessness in service delivery and decision making. </a:t>
          </a:r>
        </a:p>
      </dgm:t>
    </dgm:pt>
    <dgm:pt modelId="{FDBBED58-E1B6-4060-96AB-24A7740E2C94}" type="parTrans" cxnId="{C96F9641-A080-4D07-9555-F8A359963BC7}">
      <dgm:prSet/>
      <dgm:spPr/>
      <dgm:t>
        <a:bodyPr/>
        <a:lstStyle/>
        <a:p>
          <a:endParaRPr lang="en-US"/>
        </a:p>
      </dgm:t>
    </dgm:pt>
    <dgm:pt modelId="{39D2072E-B67D-4CBC-872E-DE5766E3B68C}" type="sibTrans" cxnId="{C96F9641-A080-4D07-9555-F8A359963BC7}">
      <dgm:prSet/>
      <dgm:spPr/>
      <dgm:t>
        <a:bodyPr/>
        <a:lstStyle/>
        <a:p>
          <a:endParaRPr lang="en-US"/>
        </a:p>
      </dgm:t>
    </dgm:pt>
    <dgm:pt modelId="{B6304AFF-683D-461B-B40F-3EB5F51AD5A4}">
      <dgm:prSet/>
      <dgm:spPr/>
      <dgm:t>
        <a:bodyPr/>
        <a:lstStyle/>
        <a:p>
          <a:r>
            <a:rPr lang="en-US"/>
            <a:t>The CoC’s comprehensive approach should include partnership with health and housing agencies to leverage mainstream housing and healthcare resources. These partnerships should support the Housing First and public health principles defined above. </a:t>
          </a:r>
        </a:p>
      </dgm:t>
    </dgm:pt>
    <dgm:pt modelId="{63E52AF2-E68F-4E34-AD0D-97D70A4E34BD}" type="parTrans" cxnId="{E931675C-70D2-4D7B-B6D7-0C82B9F08070}">
      <dgm:prSet/>
      <dgm:spPr/>
      <dgm:t>
        <a:bodyPr/>
        <a:lstStyle/>
        <a:p>
          <a:endParaRPr lang="en-US"/>
        </a:p>
      </dgm:t>
    </dgm:pt>
    <dgm:pt modelId="{1C82B168-5AF9-489B-A331-EF9A999F9ADC}" type="sibTrans" cxnId="{E931675C-70D2-4D7B-B6D7-0C82B9F08070}">
      <dgm:prSet/>
      <dgm:spPr/>
      <dgm:t>
        <a:bodyPr/>
        <a:lstStyle/>
        <a:p>
          <a:endParaRPr lang="en-US"/>
        </a:p>
      </dgm:t>
    </dgm:pt>
    <dgm:pt modelId="{E7ACBE1F-31F6-4615-98B9-6C441D1A8B0A}" type="pres">
      <dgm:prSet presAssocID="{60B37E90-C5D4-4F30-96E4-625CA14C6477}" presName="linear" presStyleCnt="0">
        <dgm:presLayoutVars>
          <dgm:animLvl val="lvl"/>
          <dgm:resizeHandles val="exact"/>
        </dgm:presLayoutVars>
      </dgm:prSet>
      <dgm:spPr/>
    </dgm:pt>
    <dgm:pt modelId="{174B58F8-7CDD-448D-B58A-EB71DFE7794A}" type="pres">
      <dgm:prSet presAssocID="{9C1F4B50-2B12-4463-8E2F-E108E68967A2}" presName="parentText" presStyleLbl="node1" presStyleIdx="0" presStyleCnt="5">
        <dgm:presLayoutVars>
          <dgm:chMax val="0"/>
          <dgm:bulletEnabled val="1"/>
        </dgm:presLayoutVars>
      </dgm:prSet>
      <dgm:spPr/>
    </dgm:pt>
    <dgm:pt modelId="{B3F9F78A-9E98-4907-AEC3-B40C84886C7C}" type="pres">
      <dgm:prSet presAssocID="{E016912D-FF0E-4FC4-B5D2-6710318D14FE}" presName="spacer" presStyleCnt="0"/>
      <dgm:spPr/>
    </dgm:pt>
    <dgm:pt modelId="{159F060D-7DD5-4609-91C6-CF4B2EE86280}" type="pres">
      <dgm:prSet presAssocID="{828B27EB-7326-48F9-80FA-96CD3BE32383}" presName="parentText" presStyleLbl="node1" presStyleIdx="1" presStyleCnt="5">
        <dgm:presLayoutVars>
          <dgm:chMax val="0"/>
          <dgm:bulletEnabled val="1"/>
        </dgm:presLayoutVars>
      </dgm:prSet>
      <dgm:spPr/>
    </dgm:pt>
    <dgm:pt modelId="{43226FD2-A905-467B-8968-34F5BBE3A2E3}" type="pres">
      <dgm:prSet presAssocID="{828B1456-4738-49A5-9796-5DEAEA4316B8}" presName="spacer" presStyleCnt="0"/>
      <dgm:spPr/>
    </dgm:pt>
    <dgm:pt modelId="{27C7FE15-2CD4-477F-B438-D4BEA6C31B9B}" type="pres">
      <dgm:prSet presAssocID="{2AF5D06F-7BDF-44A0-98CD-7274FB4E1955}" presName="parentText" presStyleLbl="node1" presStyleIdx="2" presStyleCnt="5">
        <dgm:presLayoutVars>
          <dgm:chMax val="0"/>
          <dgm:bulletEnabled val="1"/>
        </dgm:presLayoutVars>
      </dgm:prSet>
      <dgm:spPr/>
    </dgm:pt>
    <dgm:pt modelId="{40522865-8E4A-4061-A602-1DDC71BDC7D3}" type="pres">
      <dgm:prSet presAssocID="{DC34C9E3-BAF7-429A-86D2-E2E42A828871}" presName="spacer" presStyleCnt="0"/>
      <dgm:spPr/>
    </dgm:pt>
    <dgm:pt modelId="{348B3F9B-21FC-4FED-BA35-C974FCA8B153}" type="pres">
      <dgm:prSet presAssocID="{E5656CF4-A47A-4D1C-AE5B-6EBA916ED363}" presName="parentText" presStyleLbl="node1" presStyleIdx="3" presStyleCnt="5">
        <dgm:presLayoutVars>
          <dgm:chMax val="0"/>
          <dgm:bulletEnabled val="1"/>
        </dgm:presLayoutVars>
      </dgm:prSet>
      <dgm:spPr/>
    </dgm:pt>
    <dgm:pt modelId="{ECDDACA6-7F55-4AB3-A242-D4ABF3A64EDB}" type="pres">
      <dgm:prSet presAssocID="{39D2072E-B67D-4CBC-872E-DE5766E3B68C}" presName="spacer" presStyleCnt="0"/>
      <dgm:spPr/>
    </dgm:pt>
    <dgm:pt modelId="{359DDEB7-E966-407E-AB0F-2E1D68BE2D66}" type="pres">
      <dgm:prSet presAssocID="{B6304AFF-683D-461B-B40F-3EB5F51AD5A4}" presName="parentText" presStyleLbl="node1" presStyleIdx="4" presStyleCnt="5">
        <dgm:presLayoutVars>
          <dgm:chMax val="0"/>
          <dgm:bulletEnabled val="1"/>
        </dgm:presLayoutVars>
      </dgm:prSet>
      <dgm:spPr/>
    </dgm:pt>
  </dgm:ptLst>
  <dgm:cxnLst>
    <dgm:cxn modelId="{9277DC03-E626-48FC-B30E-00B36C5C9016}" type="presOf" srcId="{E5656CF4-A47A-4D1C-AE5B-6EBA916ED363}" destId="{348B3F9B-21FC-4FED-BA35-C974FCA8B153}" srcOrd="0" destOrd="0" presId="urn:microsoft.com/office/officeart/2005/8/layout/vList2"/>
    <dgm:cxn modelId="{2200F432-31C3-443E-A7D9-A1390C389564}" type="presOf" srcId="{2AF5D06F-7BDF-44A0-98CD-7274FB4E1955}" destId="{27C7FE15-2CD4-477F-B438-D4BEA6C31B9B}" srcOrd="0" destOrd="0" presId="urn:microsoft.com/office/officeart/2005/8/layout/vList2"/>
    <dgm:cxn modelId="{E931675C-70D2-4D7B-B6D7-0C82B9F08070}" srcId="{60B37E90-C5D4-4F30-96E4-625CA14C6477}" destId="{B6304AFF-683D-461B-B40F-3EB5F51AD5A4}" srcOrd="4" destOrd="0" parTransId="{63E52AF2-E68F-4E34-AD0D-97D70A4E34BD}" sibTransId="{1C82B168-5AF9-489B-A331-EF9A999F9ADC}"/>
    <dgm:cxn modelId="{C96F9641-A080-4D07-9555-F8A359963BC7}" srcId="{60B37E90-C5D4-4F30-96E4-625CA14C6477}" destId="{E5656CF4-A47A-4D1C-AE5B-6EBA916ED363}" srcOrd="3" destOrd="0" parTransId="{FDBBED58-E1B6-4060-96AB-24A7740E2C94}" sibTransId="{39D2072E-B67D-4CBC-872E-DE5766E3B68C}"/>
    <dgm:cxn modelId="{706D5242-F6C3-49C9-9568-80A32023F5E7}" type="presOf" srcId="{B6304AFF-683D-461B-B40F-3EB5F51AD5A4}" destId="{359DDEB7-E966-407E-AB0F-2E1D68BE2D66}" srcOrd="0" destOrd="0" presId="urn:microsoft.com/office/officeart/2005/8/layout/vList2"/>
    <dgm:cxn modelId="{5D6F1C65-943A-4368-93C9-D3CBE5C3EFB7}" srcId="{60B37E90-C5D4-4F30-96E4-625CA14C6477}" destId="{2AF5D06F-7BDF-44A0-98CD-7274FB4E1955}" srcOrd="2" destOrd="0" parTransId="{B45A242B-569F-4773-9E56-D15A09438A8B}" sibTransId="{DC34C9E3-BAF7-429A-86D2-E2E42A828871}"/>
    <dgm:cxn modelId="{69034873-8366-4772-8C00-F8072C1A2B1B}" type="presOf" srcId="{60B37E90-C5D4-4F30-96E4-625CA14C6477}" destId="{E7ACBE1F-31F6-4615-98B9-6C441D1A8B0A}" srcOrd="0" destOrd="0" presId="urn:microsoft.com/office/officeart/2005/8/layout/vList2"/>
    <dgm:cxn modelId="{E5EDC058-7B0F-4E6D-8E5F-1EFC15681E3C}" srcId="{60B37E90-C5D4-4F30-96E4-625CA14C6477}" destId="{9C1F4B50-2B12-4463-8E2F-E108E68967A2}" srcOrd="0" destOrd="0" parTransId="{EEB6F58F-6C3C-4DDD-8045-A327C6B300EB}" sibTransId="{E016912D-FF0E-4FC4-B5D2-6710318D14FE}"/>
    <dgm:cxn modelId="{0435A580-A163-4A51-BC56-3CD8752D11FA}" srcId="{60B37E90-C5D4-4F30-96E4-625CA14C6477}" destId="{828B27EB-7326-48F9-80FA-96CD3BE32383}" srcOrd="1" destOrd="0" parTransId="{E05EE8FF-1FA0-45E2-9D99-F96787402A45}" sibTransId="{828B1456-4738-49A5-9796-5DEAEA4316B8}"/>
    <dgm:cxn modelId="{CC8E3785-383C-40CA-9415-2EDC3EFA85EA}" type="presOf" srcId="{828B27EB-7326-48F9-80FA-96CD3BE32383}" destId="{159F060D-7DD5-4609-91C6-CF4B2EE86280}" srcOrd="0" destOrd="0" presId="urn:microsoft.com/office/officeart/2005/8/layout/vList2"/>
    <dgm:cxn modelId="{4EBB1B9E-F087-4FFB-99DA-7372BFFD7E8D}" type="presOf" srcId="{9C1F4B50-2B12-4463-8E2F-E108E68967A2}" destId="{174B58F8-7CDD-448D-B58A-EB71DFE7794A}" srcOrd="0" destOrd="0" presId="urn:microsoft.com/office/officeart/2005/8/layout/vList2"/>
    <dgm:cxn modelId="{911CDE7B-A84C-4284-81A4-77F945C05287}" type="presParOf" srcId="{E7ACBE1F-31F6-4615-98B9-6C441D1A8B0A}" destId="{174B58F8-7CDD-448D-B58A-EB71DFE7794A}" srcOrd="0" destOrd="0" presId="urn:microsoft.com/office/officeart/2005/8/layout/vList2"/>
    <dgm:cxn modelId="{20770BFA-0433-48F5-8EA6-01335E144934}" type="presParOf" srcId="{E7ACBE1F-31F6-4615-98B9-6C441D1A8B0A}" destId="{B3F9F78A-9E98-4907-AEC3-B40C84886C7C}" srcOrd="1" destOrd="0" presId="urn:microsoft.com/office/officeart/2005/8/layout/vList2"/>
    <dgm:cxn modelId="{DDDB51F9-018B-4FDD-BB09-A1491CE68719}" type="presParOf" srcId="{E7ACBE1F-31F6-4615-98B9-6C441D1A8B0A}" destId="{159F060D-7DD5-4609-91C6-CF4B2EE86280}" srcOrd="2" destOrd="0" presId="urn:microsoft.com/office/officeart/2005/8/layout/vList2"/>
    <dgm:cxn modelId="{6BA3EBFD-3F60-45BA-A179-D065B1801218}" type="presParOf" srcId="{E7ACBE1F-31F6-4615-98B9-6C441D1A8B0A}" destId="{43226FD2-A905-467B-8968-34F5BBE3A2E3}" srcOrd="3" destOrd="0" presId="urn:microsoft.com/office/officeart/2005/8/layout/vList2"/>
    <dgm:cxn modelId="{E3F834B0-D904-4BB4-A5D5-8B77EE0222B8}" type="presParOf" srcId="{E7ACBE1F-31F6-4615-98B9-6C441D1A8B0A}" destId="{27C7FE15-2CD4-477F-B438-D4BEA6C31B9B}" srcOrd="4" destOrd="0" presId="urn:microsoft.com/office/officeart/2005/8/layout/vList2"/>
    <dgm:cxn modelId="{DCC41895-19E5-4C84-839A-8595AF093605}" type="presParOf" srcId="{E7ACBE1F-31F6-4615-98B9-6C441D1A8B0A}" destId="{40522865-8E4A-4061-A602-1DDC71BDC7D3}" srcOrd="5" destOrd="0" presId="urn:microsoft.com/office/officeart/2005/8/layout/vList2"/>
    <dgm:cxn modelId="{BCD6597B-F7A4-4BEE-B63B-37B50DA4906A}" type="presParOf" srcId="{E7ACBE1F-31F6-4615-98B9-6C441D1A8B0A}" destId="{348B3F9B-21FC-4FED-BA35-C974FCA8B153}" srcOrd="6" destOrd="0" presId="urn:microsoft.com/office/officeart/2005/8/layout/vList2"/>
    <dgm:cxn modelId="{E6888378-03BD-4F53-AFCD-0E5B8BAAA14E}" type="presParOf" srcId="{E7ACBE1F-31F6-4615-98B9-6C441D1A8B0A}" destId="{ECDDACA6-7F55-4AB3-A242-D4ABF3A64EDB}" srcOrd="7" destOrd="0" presId="urn:microsoft.com/office/officeart/2005/8/layout/vList2"/>
    <dgm:cxn modelId="{4EF4AC06-BB19-4613-9210-633797548C85}" type="presParOf" srcId="{E7ACBE1F-31F6-4615-98B9-6C441D1A8B0A}" destId="{359DDEB7-E966-407E-AB0F-2E1D68BE2D6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28FE2-D850-448D-B81F-6812E540F46A}"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2971901D-7520-4AA6-8E62-521384884CE9}">
      <dgm:prSet/>
      <dgm:spPr/>
      <dgm:t>
        <a:bodyPr/>
        <a:lstStyle/>
        <a:p>
          <a:r>
            <a:rPr lang="en-US"/>
            <a:t>Continuously advance best practices</a:t>
          </a:r>
        </a:p>
      </dgm:t>
    </dgm:pt>
    <dgm:pt modelId="{2A543B94-0DD0-4513-9312-62EE6A3A408E}" type="parTrans" cxnId="{21AF8549-FC5D-4CBC-8DCF-E7DBBE855175}">
      <dgm:prSet/>
      <dgm:spPr/>
      <dgm:t>
        <a:bodyPr/>
        <a:lstStyle/>
        <a:p>
          <a:endParaRPr lang="en-US"/>
        </a:p>
      </dgm:t>
    </dgm:pt>
    <dgm:pt modelId="{B6542058-AA43-4217-AD07-2E99B5020D41}" type="sibTrans" cxnId="{21AF8549-FC5D-4CBC-8DCF-E7DBBE855175}">
      <dgm:prSet/>
      <dgm:spPr/>
      <dgm:t>
        <a:bodyPr/>
        <a:lstStyle/>
        <a:p>
          <a:endParaRPr lang="en-US"/>
        </a:p>
      </dgm:t>
    </dgm:pt>
    <dgm:pt modelId="{590457F8-5677-4D5E-824B-C7835170D087}">
      <dgm:prSet/>
      <dgm:spPr/>
      <dgm:t>
        <a:bodyPr/>
        <a:lstStyle/>
        <a:p>
          <a:r>
            <a:rPr lang="en-US"/>
            <a:t>Streamline the delivery of assistance</a:t>
          </a:r>
        </a:p>
      </dgm:t>
    </dgm:pt>
    <dgm:pt modelId="{0D5408DB-94AA-4481-9987-D0E047DF220E}" type="parTrans" cxnId="{FEAAA23B-DFF4-481F-A2BB-9FC5B83E0598}">
      <dgm:prSet/>
      <dgm:spPr/>
      <dgm:t>
        <a:bodyPr/>
        <a:lstStyle/>
        <a:p>
          <a:endParaRPr lang="en-US"/>
        </a:p>
      </dgm:t>
    </dgm:pt>
    <dgm:pt modelId="{59EC63A3-1A38-4CA9-A608-4E4CB9401911}" type="sibTrans" cxnId="{FEAAA23B-DFF4-481F-A2BB-9FC5B83E0598}">
      <dgm:prSet/>
      <dgm:spPr/>
      <dgm:t>
        <a:bodyPr/>
        <a:lstStyle/>
        <a:p>
          <a:endParaRPr lang="en-US"/>
        </a:p>
      </dgm:t>
    </dgm:pt>
    <dgm:pt modelId="{7B0F81E2-3821-4B2A-84FA-A57D46A2E48B}">
      <dgm:prSet/>
      <dgm:spPr/>
      <dgm:t>
        <a:bodyPr/>
        <a:lstStyle/>
        <a:p>
          <a:r>
            <a:rPr lang="en-US"/>
            <a:t>Leverage the expertise of people who have experienced homelessness</a:t>
          </a:r>
        </a:p>
      </dgm:t>
    </dgm:pt>
    <dgm:pt modelId="{9FB04825-3BA5-4584-AF89-C5962987B25F}" type="parTrans" cxnId="{EFD4A193-E76A-40E8-A2F9-BD45237451C9}">
      <dgm:prSet/>
      <dgm:spPr/>
      <dgm:t>
        <a:bodyPr/>
        <a:lstStyle/>
        <a:p>
          <a:endParaRPr lang="en-US"/>
        </a:p>
      </dgm:t>
    </dgm:pt>
    <dgm:pt modelId="{6ED400BC-BFF4-4A92-A2D1-3DD9CAE137FC}" type="sibTrans" cxnId="{EFD4A193-E76A-40E8-A2F9-BD45237451C9}">
      <dgm:prSet/>
      <dgm:spPr/>
      <dgm:t>
        <a:bodyPr/>
        <a:lstStyle/>
        <a:p>
          <a:endParaRPr lang="en-US"/>
        </a:p>
      </dgm:t>
    </dgm:pt>
    <dgm:pt modelId="{CB6E29B6-DC6A-4FDE-981B-B7CB0909B176}">
      <dgm:prSet/>
      <dgm:spPr/>
      <dgm:t>
        <a:bodyPr/>
        <a:lstStyle/>
        <a:p>
          <a:r>
            <a:rPr lang="en-US"/>
            <a:t>Advance equity in service design and delivery</a:t>
          </a:r>
        </a:p>
      </dgm:t>
    </dgm:pt>
    <dgm:pt modelId="{0C6B12D3-C571-4213-ABEF-59FE0C1A21A4}" type="parTrans" cxnId="{0B27EBC4-959A-421C-B1D2-76D9558BDB2B}">
      <dgm:prSet/>
      <dgm:spPr/>
      <dgm:t>
        <a:bodyPr/>
        <a:lstStyle/>
        <a:p>
          <a:endParaRPr lang="en-US"/>
        </a:p>
      </dgm:t>
    </dgm:pt>
    <dgm:pt modelId="{C38BB43C-ED07-47DF-8D2A-24BD988DCC27}" type="sibTrans" cxnId="{0B27EBC4-959A-421C-B1D2-76D9558BDB2B}">
      <dgm:prSet/>
      <dgm:spPr/>
      <dgm:t>
        <a:bodyPr/>
        <a:lstStyle/>
        <a:p>
          <a:endParaRPr lang="en-US"/>
        </a:p>
      </dgm:t>
    </dgm:pt>
    <dgm:pt modelId="{7DD2C7F1-8D4C-4DE2-8E1C-13A81C19F44A}">
      <dgm:prSet/>
      <dgm:spPr/>
      <dgm:t>
        <a:bodyPr/>
        <a:lstStyle/>
        <a:p>
          <a:r>
            <a:rPr lang="en-US"/>
            <a:t>Utilize local data and measure outcomes</a:t>
          </a:r>
        </a:p>
      </dgm:t>
    </dgm:pt>
    <dgm:pt modelId="{9E8DBFCA-910F-44A3-83BD-ADBE9551D9B5}" type="parTrans" cxnId="{88185653-186A-4DD0-8F2E-DE268DBC064C}">
      <dgm:prSet/>
      <dgm:spPr/>
      <dgm:t>
        <a:bodyPr/>
        <a:lstStyle/>
        <a:p>
          <a:endParaRPr lang="en-US"/>
        </a:p>
      </dgm:t>
    </dgm:pt>
    <dgm:pt modelId="{713308E6-F83B-433D-BDED-ECDB4E2D5FD7}" type="sibTrans" cxnId="{88185653-186A-4DD0-8F2E-DE268DBC064C}">
      <dgm:prSet/>
      <dgm:spPr/>
      <dgm:t>
        <a:bodyPr/>
        <a:lstStyle/>
        <a:p>
          <a:endParaRPr lang="en-US"/>
        </a:p>
      </dgm:t>
    </dgm:pt>
    <dgm:pt modelId="{1523FCDC-6B75-49DC-819A-D315A5328F0E}" type="pres">
      <dgm:prSet presAssocID="{94D28FE2-D850-448D-B81F-6812E540F46A}" presName="root" presStyleCnt="0">
        <dgm:presLayoutVars>
          <dgm:dir/>
          <dgm:resizeHandles val="exact"/>
        </dgm:presLayoutVars>
      </dgm:prSet>
      <dgm:spPr/>
    </dgm:pt>
    <dgm:pt modelId="{D8045610-06B7-4687-BF3A-F761F564BA72}" type="pres">
      <dgm:prSet presAssocID="{94D28FE2-D850-448D-B81F-6812E540F46A}" presName="container" presStyleCnt="0">
        <dgm:presLayoutVars>
          <dgm:dir/>
          <dgm:resizeHandles val="exact"/>
        </dgm:presLayoutVars>
      </dgm:prSet>
      <dgm:spPr/>
    </dgm:pt>
    <dgm:pt modelId="{716E891F-735E-426F-AB8F-9A06DDB5A991}" type="pres">
      <dgm:prSet presAssocID="{2971901D-7520-4AA6-8E62-521384884CE9}" presName="compNode" presStyleCnt="0"/>
      <dgm:spPr/>
    </dgm:pt>
    <dgm:pt modelId="{8C2F2F42-E928-4EF4-BB5F-7A4418EE9567}" type="pres">
      <dgm:prSet presAssocID="{2971901D-7520-4AA6-8E62-521384884CE9}" presName="iconBgRect" presStyleLbl="bgShp" presStyleIdx="0" presStyleCnt="5"/>
      <dgm:spPr/>
    </dgm:pt>
    <dgm:pt modelId="{56F6F8EC-7E5C-4463-9328-37E1A8A45B17}" type="pres">
      <dgm:prSet presAssocID="{2971901D-7520-4AA6-8E62-521384884CE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F79E166D-2A86-40B1-85ED-8AA6826E7F47}" type="pres">
      <dgm:prSet presAssocID="{2971901D-7520-4AA6-8E62-521384884CE9}" presName="spaceRect" presStyleCnt="0"/>
      <dgm:spPr/>
    </dgm:pt>
    <dgm:pt modelId="{2CF3AC13-B76A-4735-BED6-ECCCE3ACA0F0}" type="pres">
      <dgm:prSet presAssocID="{2971901D-7520-4AA6-8E62-521384884CE9}" presName="textRect" presStyleLbl="revTx" presStyleIdx="0" presStyleCnt="5">
        <dgm:presLayoutVars>
          <dgm:chMax val="1"/>
          <dgm:chPref val="1"/>
        </dgm:presLayoutVars>
      </dgm:prSet>
      <dgm:spPr/>
    </dgm:pt>
    <dgm:pt modelId="{21411DF3-2D63-4F48-85CA-2BB4FE259422}" type="pres">
      <dgm:prSet presAssocID="{B6542058-AA43-4217-AD07-2E99B5020D41}" presName="sibTrans" presStyleLbl="sibTrans2D1" presStyleIdx="0" presStyleCnt="0"/>
      <dgm:spPr/>
    </dgm:pt>
    <dgm:pt modelId="{2C7CEA13-501B-4CA3-B31B-07F52A04C4CD}" type="pres">
      <dgm:prSet presAssocID="{590457F8-5677-4D5E-824B-C7835170D087}" presName="compNode" presStyleCnt="0"/>
      <dgm:spPr/>
    </dgm:pt>
    <dgm:pt modelId="{96345AEE-1912-473E-9956-A5CC04F2D468}" type="pres">
      <dgm:prSet presAssocID="{590457F8-5677-4D5E-824B-C7835170D087}" presName="iconBgRect" presStyleLbl="bgShp" presStyleIdx="1" presStyleCnt="5"/>
      <dgm:spPr/>
    </dgm:pt>
    <dgm:pt modelId="{E9726B2C-440D-458B-8269-B195C6632282}" type="pres">
      <dgm:prSet presAssocID="{590457F8-5677-4D5E-824B-C7835170D08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72D415DF-606D-4F94-8ED7-02DD6EC2BC68}" type="pres">
      <dgm:prSet presAssocID="{590457F8-5677-4D5E-824B-C7835170D087}" presName="spaceRect" presStyleCnt="0"/>
      <dgm:spPr/>
    </dgm:pt>
    <dgm:pt modelId="{9F08EA6D-9533-4C3B-A588-12B05FBC4667}" type="pres">
      <dgm:prSet presAssocID="{590457F8-5677-4D5E-824B-C7835170D087}" presName="textRect" presStyleLbl="revTx" presStyleIdx="1" presStyleCnt="5">
        <dgm:presLayoutVars>
          <dgm:chMax val="1"/>
          <dgm:chPref val="1"/>
        </dgm:presLayoutVars>
      </dgm:prSet>
      <dgm:spPr/>
    </dgm:pt>
    <dgm:pt modelId="{AB23D2C2-95CA-4471-9323-FC0B62E222EC}" type="pres">
      <dgm:prSet presAssocID="{59EC63A3-1A38-4CA9-A608-4E4CB9401911}" presName="sibTrans" presStyleLbl="sibTrans2D1" presStyleIdx="0" presStyleCnt="0"/>
      <dgm:spPr/>
    </dgm:pt>
    <dgm:pt modelId="{05F67B5D-83E1-48CA-9C6A-484D9332C30B}" type="pres">
      <dgm:prSet presAssocID="{7B0F81E2-3821-4B2A-84FA-A57D46A2E48B}" presName="compNode" presStyleCnt="0"/>
      <dgm:spPr/>
    </dgm:pt>
    <dgm:pt modelId="{209A97A4-1049-45DA-8BD7-4E9C05A42DDC}" type="pres">
      <dgm:prSet presAssocID="{7B0F81E2-3821-4B2A-84FA-A57D46A2E48B}" presName="iconBgRect" presStyleLbl="bgShp" presStyleIdx="2" presStyleCnt="5"/>
      <dgm:spPr/>
    </dgm:pt>
    <dgm:pt modelId="{025375F1-C0B3-48B1-AA8C-8062E5556C7A}" type="pres">
      <dgm:prSet presAssocID="{7B0F81E2-3821-4B2A-84FA-A57D46A2E48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4509E571-5B7C-4133-B642-5C6D1BB9BC7A}" type="pres">
      <dgm:prSet presAssocID="{7B0F81E2-3821-4B2A-84FA-A57D46A2E48B}" presName="spaceRect" presStyleCnt="0"/>
      <dgm:spPr/>
    </dgm:pt>
    <dgm:pt modelId="{6FB6B36F-AB38-4C25-8FCF-F635B5AE732E}" type="pres">
      <dgm:prSet presAssocID="{7B0F81E2-3821-4B2A-84FA-A57D46A2E48B}" presName="textRect" presStyleLbl="revTx" presStyleIdx="2" presStyleCnt="5">
        <dgm:presLayoutVars>
          <dgm:chMax val="1"/>
          <dgm:chPref val="1"/>
        </dgm:presLayoutVars>
      </dgm:prSet>
      <dgm:spPr/>
    </dgm:pt>
    <dgm:pt modelId="{5CFC6A4D-F334-4551-AE89-8A1190D7F94E}" type="pres">
      <dgm:prSet presAssocID="{6ED400BC-BFF4-4A92-A2D1-3DD9CAE137FC}" presName="sibTrans" presStyleLbl="sibTrans2D1" presStyleIdx="0" presStyleCnt="0"/>
      <dgm:spPr/>
    </dgm:pt>
    <dgm:pt modelId="{B5049274-4BE3-4F3C-8120-E6CA0A1A67C8}" type="pres">
      <dgm:prSet presAssocID="{CB6E29B6-DC6A-4FDE-981B-B7CB0909B176}" presName="compNode" presStyleCnt="0"/>
      <dgm:spPr/>
    </dgm:pt>
    <dgm:pt modelId="{4380AABD-AE9D-496F-8D17-496666FA1ECC}" type="pres">
      <dgm:prSet presAssocID="{CB6E29B6-DC6A-4FDE-981B-B7CB0909B176}" presName="iconBgRect" presStyleLbl="bgShp" presStyleIdx="3" presStyleCnt="5"/>
      <dgm:spPr/>
    </dgm:pt>
    <dgm:pt modelId="{7F3A3461-C4EE-4A3C-958E-DA26AA10CCAA}" type="pres">
      <dgm:prSet presAssocID="{CB6E29B6-DC6A-4FDE-981B-B7CB0909B17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98E6533F-1693-445F-970C-34E8A701E227}" type="pres">
      <dgm:prSet presAssocID="{CB6E29B6-DC6A-4FDE-981B-B7CB0909B176}" presName="spaceRect" presStyleCnt="0"/>
      <dgm:spPr/>
    </dgm:pt>
    <dgm:pt modelId="{BDF93625-1FA9-4E78-933E-44F06A2429F4}" type="pres">
      <dgm:prSet presAssocID="{CB6E29B6-DC6A-4FDE-981B-B7CB0909B176}" presName="textRect" presStyleLbl="revTx" presStyleIdx="3" presStyleCnt="5">
        <dgm:presLayoutVars>
          <dgm:chMax val="1"/>
          <dgm:chPref val="1"/>
        </dgm:presLayoutVars>
      </dgm:prSet>
      <dgm:spPr/>
    </dgm:pt>
    <dgm:pt modelId="{FDD1D665-E2A3-4FB9-B55C-BD8C0688D79F}" type="pres">
      <dgm:prSet presAssocID="{C38BB43C-ED07-47DF-8D2A-24BD988DCC27}" presName="sibTrans" presStyleLbl="sibTrans2D1" presStyleIdx="0" presStyleCnt="0"/>
      <dgm:spPr/>
    </dgm:pt>
    <dgm:pt modelId="{6E2AB6EF-4FB3-41A2-AC97-161904A6DD5C}" type="pres">
      <dgm:prSet presAssocID="{7DD2C7F1-8D4C-4DE2-8E1C-13A81C19F44A}" presName="compNode" presStyleCnt="0"/>
      <dgm:spPr/>
    </dgm:pt>
    <dgm:pt modelId="{62522938-BBF9-4ABB-940A-37E3D2FF94DB}" type="pres">
      <dgm:prSet presAssocID="{7DD2C7F1-8D4C-4DE2-8E1C-13A81C19F44A}" presName="iconBgRect" presStyleLbl="bgShp" presStyleIdx="4" presStyleCnt="5"/>
      <dgm:spPr/>
    </dgm:pt>
    <dgm:pt modelId="{A1F531B1-146A-4A87-8B19-94B12CE6C117}" type="pres">
      <dgm:prSet presAssocID="{7DD2C7F1-8D4C-4DE2-8E1C-13A81C19F4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5BA9407D-32DF-4F89-A6DD-BF1080ED44FE}" type="pres">
      <dgm:prSet presAssocID="{7DD2C7F1-8D4C-4DE2-8E1C-13A81C19F44A}" presName="spaceRect" presStyleCnt="0"/>
      <dgm:spPr/>
    </dgm:pt>
    <dgm:pt modelId="{B29EC687-F5B9-4F7C-A010-E9FFB1D3CAA6}" type="pres">
      <dgm:prSet presAssocID="{7DD2C7F1-8D4C-4DE2-8E1C-13A81C19F44A}" presName="textRect" presStyleLbl="revTx" presStyleIdx="4" presStyleCnt="5">
        <dgm:presLayoutVars>
          <dgm:chMax val="1"/>
          <dgm:chPref val="1"/>
        </dgm:presLayoutVars>
      </dgm:prSet>
      <dgm:spPr/>
    </dgm:pt>
  </dgm:ptLst>
  <dgm:cxnLst>
    <dgm:cxn modelId="{E76E7421-F9CF-4FA6-BCAE-B30C41045444}" type="presOf" srcId="{B6542058-AA43-4217-AD07-2E99B5020D41}" destId="{21411DF3-2D63-4F48-85CA-2BB4FE259422}" srcOrd="0" destOrd="0" presId="urn:microsoft.com/office/officeart/2018/2/layout/IconCircleList"/>
    <dgm:cxn modelId="{6E457C2A-228D-4823-9B49-21038313964E}" type="presOf" srcId="{2971901D-7520-4AA6-8E62-521384884CE9}" destId="{2CF3AC13-B76A-4735-BED6-ECCCE3ACA0F0}" srcOrd="0" destOrd="0" presId="urn:microsoft.com/office/officeart/2018/2/layout/IconCircleList"/>
    <dgm:cxn modelId="{EE3B7837-9E34-49A2-87D6-0D7E35F1A01A}" type="presOf" srcId="{7DD2C7F1-8D4C-4DE2-8E1C-13A81C19F44A}" destId="{B29EC687-F5B9-4F7C-A010-E9FFB1D3CAA6}" srcOrd="0" destOrd="0" presId="urn:microsoft.com/office/officeart/2018/2/layout/IconCircleList"/>
    <dgm:cxn modelId="{FEAAA23B-DFF4-481F-A2BB-9FC5B83E0598}" srcId="{94D28FE2-D850-448D-B81F-6812E540F46A}" destId="{590457F8-5677-4D5E-824B-C7835170D087}" srcOrd="1" destOrd="0" parTransId="{0D5408DB-94AA-4481-9987-D0E047DF220E}" sibTransId="{59EC63A3-1A38-4CA9-A608-4E4CB9401911}"/>
    <dgm:cxn modelId="{9D844B69-3CC3-4E71-A13A-94C701D5619A}" type="presOf" srcId="{CB6E29B6-DC6A-4FDE-981B-B7CB0909B176}" destId="{BDF93625-1FA9-4E78-933E-44F06A2429F4}" srcOrd="0" destOrd="0" presId="urn:microsoft.com/office/officeart/2018/2/layout/IconCircleList"/>
    <dgm:cxn modelId="{21AF8549-FC5D-4CBC-8DCF-E7DBBE855175}" srcId="{94D28FE2-D850-448D-B81F-6812E540F46A}" destId="{2971901D-7520-4AA6-8E62-521384884CE9}" srcOrd="0" destOrd="0" parTransId="{2A543B94-0DD0-4513-9312-62EE6A3A408E}" sibTransId="{B6542058-AA43-4217-AD07-2E99B5020D41}"/>
    <dgm:cxn modelId="{88185653-186A-4DD0-8F2E-DE268DBC064C}" srcId="{94D28FE2-D850-448D-B81F-6812E540F46A}" destId="{7DD2C7F1-8D4C-4DE2-8E1C-13A81C19F44A}" srcOrd="4" destOrd="0" parTransId="{9E8DBFCA-910F-44A3-83BD-ADBE9551D9B5}" sibTransId="{713308E6-F83B-433D-BDED-ECDB4E2D5FD7}"/>
    <dgm:cxn modelId="{A9223085-CEE1-47AC-B41A-8BA53F54CAC9}" type="presOf" srcId="{590457F8-5677-4D5E-824B-C7835170D087}" destId="{9F08EA6D-9533-4C3B-A588-12B05FBC4667}" srcOrd="0" destOrd="0" presId="urn:microsoft.com/office/officeart/2018/2/layout/IconCircleList"/>
    <dgm:cxn modelId="{21240C92-484E-4E04-ABBC-71416D3DD891}" type="presOf" srcId="{59EC63A3-1A38-4CA9-A608-4E4CB9401911}" destId="{AB23D2C2-95CA-4471-9323-FC0B62E222EC}" srcOrd="0" destOrd="0" presId="urn:microsoft.com/office/officeart/2018/2/layout/IconCircleList"/>
    <dgm:cxn modelId="{EFD4A193-E76A-40E8-A2F9-BD45237451C9}" srcId="{94D28FE2-D850-448D-B81F-6812E540F46A}" destId="{7B0F81E2-3821-4B2A-84FA-A57D46A2E48B}" srcOrd="2" destOrd="0" parTransId="{9FB04825-3BA5-4584-AF89-C5962987B25F}" sibTransId="{6ED400BC-BFF4-4A92-A2D1-3DD9CAE137FC}"/>
    <dgm:cxn modelId="{C5E398AC-3C4B-4538-95B4-374536B876A8}" type="presOf" srcId="{7B0F81E2-3821-4B2A-84FA-A57D46A2E48B}" destId="{6FB6B36F-AB38-4C25-8FCF-F635B5AE732E}" srcOrd="0" destOrd="0" presId="urn:microsoft.com/office/officeart/2018/2/layout/IconCircleList"/>
    <dgm:cxn modelId="{0B27EBC4-959A-421C-B1D2-76D9558BDB2B}" srcId="{94D28FE2-D850-448D-B81F-6812E540F46A}" destId="{CB6E29B6-DC6A-4FDE-981B-B7CB0909B176}" srcOrd="3" destOrd="0" parTransId="{0C6B12D3-C571-4213-ABEF-59FE0C1A21A4}" sibTransId="{C38BB43C-ED07-47DF-8D2A-24BD988DCC27}"/>
    <dgm:cxn modelId="{C73201DA-3BFE-4315-B99E-4AB600B2E57B}" type="presOf" srcId="{94D28FE2-D850-448D-B81F-6812E540F46A}" destId="{1523FCDC-6B75-49DC-819A-D315A5328F0E}" srcOrd="0" destOrd="0" presId="urn:microsoft.com/office/officeart/2018/2/layout/IconCircleList"/>
    <dgm:cxn modelId="{EB0142EF-F096-4CBE-A323-BCB364917254}" type="presOf" srcId="{C38BB43C-ED07-47DF-8D2A-24BD988DCC27}" destId="{FDD1D665-E2A3-4FB9-B55C-BD8C0688D79F}" srcOrd="0" destOrd="0" presId="urn:microsoft.com/office/officeart/2018/2/layout/IconCircleList"/>
    <dgm:cxn modelId="{6AB505FA-8D2A-4CC8-858F-81D9C4933E88}" type="presOf" srcId="{6ED400BC-BFF4-4A92-A2D1-3DD9CAE137FC}" destId="{5CFC6A4D-F334-4551-AE89-8A1190D7F94E}" srcOrd="0" destOrd="0" presId="urn:microsoft.com/office/officeart/2018/2/layout/IconCircleList"/>
    <dgm:cxn modelId="{E5071C8F-2667-4BAF-84F3-3D131961C2B0}" type="presParOf" srcId="{1523FCDC-6B75-49DC-819A-D315A5328F0E}" destId="{D8045610-06B7-4687-BF3A-F761F564BA72}" srcOrd="0" destOrd="0" presId="urn:microsoft.com/office/officeart/2018/2/layout/IconCircleList"/>
    <dgm:cxn modelId="{BA5A667E-2926-4D34-BFF1-D2675E432336}" type="presParOf" srcId="{D8045610-06B7-4687-BF3A-F761F564BA72}" destId="{716E891F-735E-426F-AB8F-9A06DDB5A991}" srcOrd="0" destOrd="0" presId="urn:microsoft.com/office/officeart/2018/2/layout/IconCircleList"/>
    <dgm:cxn modelId="{D461E9D7-AEB0-4CC0-BBC4-9B7EF737BD60}" type="presParOf" srcId="{716E891F-735E-426F-AB8F-9A06DDB5A991}" destId="{8C2F2F42-E928-4EF4-BB5F-7A4418EE9567}" srcOrd="0" destOrd="0" presId="urn:microsoft.com/office/officeart/2018/2/layout/IconCircleList"/>
    <dgm:cxn modelId="{E5716820-BFDE-44DE-8BB8-ACB7263C6F2B}" type="presParOf" srcId="{716E891F-735E-426F-AB8F-9A06DDB5A991}" destId="{56F6F8EC-7E5C-4463-9328-37E1A8A45B17}" srcOrd="1" destOrd="0" presId="urn:microsoft.com/office/officeart/2018/2/layout/IconCircleList"/>
    <dgm:cxn modelId="{12D377EA-EC11-4E15-8337-724C894A387F}" type="presParOf" srcId="{716E891F-735E-426F-AB8F-9A06DDB5A991}" destId="{F79E166D-2A86-40B1-85ED-8AA6826E7F47}" srcOrd="2" destOrd="0" presId="urn:microsoft.com/office/officeart/2018/2/layout/IconCircleList"/>
    <dgm:cxn modelId="{C827099F-4D60-43DE-9256-03DA7A2DBDE3}" type="presParOf" srcId="{716E891F-735E-426F-AB8F-9A06DDB5A991}" destId="{2CF3AC13-B76A-4735-BED6-ECCCE3ACA0F0}" srcOrd="3" destOrd="0" presId="urn:microsoft.com/office/officeart/2018/2/layout/IconCircleList"/>
    <dgm:cxn modelId="{8BBD9382-E479-43C5-AA79-7B0127E67877}" type="presParOf" srcId="{D8045610-06B7-4687-BF3A-F761F564BA72}" destId="{21411DF3-2D63-4F48-85CA-2BB4FE259422}" srcOrd="1" destOrd="0" presId="urn:microsoft.com/office/officeart/2018/2/layout/IconCircleList"/>
    <dgm:cxn modelId="{93CBBE46-205B-4D37-A42F-82267DA2D53E}" type="presParOf" srcId="{D8045610-06B7-4687-BF3A-F761F564BA72}" destId="{2C7CEA13-501B-4CA3-B31B-07F52A04C4CD}" srcOrd="2" destOrd="0" presId="urn:microsoft.com/office/officeart/2018/2/layout/IconCircleList"/>
    <dgm:cxn modelId="{A4C50471-5421-4252-9AC1-75FC05B07CD1}" type="presParOf" srcId="{2C7CEA13-501B-4CA3-B31B-07F52A04C4CD}" destId="{96345AEE-1912-473E-9956-A5CC04F2D468}" srcOrd="0" destOrd="0" presId="urn:microsoft.com/office/officeart/2018/2/layout/IconCircleList"/>
    <dgm:cxn modelId="{DA59E41B-971E-4EAC-AB7A-E24E33474865}" type="presParOf" srcId="{2C7CEA13-501B-4CA3-B31B-07F52A04C4CD}" destId="{E9726B2C-440D-458B-8269-B195C6632282}" srcOrd="1" destOrd="0" presId="urn:microsoft.com/office/officeart/2018/2/layout/IconCircleList"/>
    <dgm:cxn modelId="{AA6FE8B2-D9F9-42E1-90DD-770455DF7AF0}" type="presParOf" srcId="{2C7CEA13-501B-4CA3-B31B-07F52A04C4CD}" destId="{72D415DF-606D-4F94-8ED7-02DD6EC2BC68}" srcOrd="2" destOrd="0" presId="urn:microsoft.com/office/officeart/2018/2/layout/IconCircleList"/>
    <dgm:cxn modelId="{069A7062-DB34-40B0-8770-97BE3F0BB1B4}" type="presParOf" srcId="{2C7CEA13-501B-4CA3-B31B-07F52A04C4CD}" destId="{9F08EA6D-9533-4C3B-A588-12B05FBC4667}" srcOrd="3" destOrd="0" presId="urn:microsoft.com/office/officeart/2018/2/layout/IconCircleList"/>
    <dgm:cxn modelId="{0F14C947-0A7A-487D-9A17-4E275269EABB}" type="presParOf" srcId="{D8045610-06B7-4687-BF3A-F761F564BA72}" destId="{AB23D2C2-95CA-4471-9323-FC0B62E222EC}" srcOrd="3" destOrd="0" presId="urn:microsoft.com/office/officeart/2018/2/layout/IconCircleList"/>
    <dgm:cxn modelId="{54C44B58-E365-4D37-8635-5D7B42B3B2C4}" type="presParOf" srcId="{D8045610-06B7-4687-BF3A-F761F564BA72}" destId="{05F67B5D-83E1-48CA-9C6A-484D9332C30B}" srcOrd="4" destOrd="0" presId="urn:microsoft.com/office/officeart/2018/2/layout/IconCircleList"/>
    <dgm:cxn modelId="{04FD7DC6-8C99-4042-9DA1-C7295F47D38C}" type="presParOf" srcId="{05F67B5D-83E1-48CA-9C6A-484D9332C30B}" destId="{209A97A4-1049-45DA-8BD7-4E9C05A42DDC}" srcOrd="0" destOrd="0" presId="urn:microsoft.com/office/officeart/2018/2/layout/IconCircleList"/>
    <dgm:cxn modelId="{50C4F649-4BF5-4BC6-8D9A-C4319711DFDF}" type="presParOf" srcId="{05F67B5D-83E1-48CA-9C6A-484D9332C30B}" destId="{025375F1-C0B3-48B1-AA8C-8062E5556C7A}" srcOrd="1" destOrd="0" presId="urn:microsoft.com/office/officeart/2018/2/layout/IconCircleList"/>
    <dgm:cxn modelId="{AEFDD61E-C595-4EFA-AC6A-68813D9A5E74}" type="presParOf" srcId="{05F67B5D-83E1-48CA-9C6A-484D9332C30B}" destId="{4509E571-5B7C-4133-B642-5C6D1BB9BC7A}" srcOrd="2" destOrd="0" presId="urn:microsoft.com/office/officeart/2018/2/layout/IconCircleList"/>
    <dgm:cxn modelId="{5B9145DE-348C-4A9B-8BB2-A1E73C316B09}" type="presParOf" srcId="{05F67B5D-83E1-48CA-9C6A-484D9332C30B}" destId="{6FB6B36F-AB38-4C25-8FCF-F635B5AE732E}" srcOrd="3" destOrd="0" presId="urn:microsoft.com/office/officeart/2018/2/layout/IconCircleList"/>
    <dgm:cxn modelId="{42689DD8-4797-408F-964D-174D3365C9EF}" type="presParOf" srcId="{D8045610-06B7-4687-BF3A-F761F564BA72}" destId="{5CFC6A4D-F334-4551-AE89-8A1190D7F94E}" srcOrd="5" destOrd="0" presId="urn:microsoft.com/office/officeart/2018/2/layout/IconCircleList"/>
    <dgm:cxn modelId="{940D86DD-A1F1-4338-BDBC-11E8F6827C1A}" type="presParOf" srcId="{D8045610-06B7-4687-BF3A-F761F564BA72}" destId="{B5049274-4BE3-4F3C-8120-E6CA0A1A67C8}" srcOrd="6" destOrd="0" presId="urn:microsoft.com/office/officeart/2018/2/layout/IconCircleList"/>
    <dgm:cxn modelId="{2EDC6CB9-1B61-4B83-B3E1-E27877E3C570}" type="presParOf" srcId="{B5049274-4BE3-4F3C-8120-E6CA0A1A67C8}" destId="{4380AABD-AE9D-496F-8D17-496666FA1ECC}" srcOrd="0" destOrd="0" presId="urn:microsoft.com/office/officeart/2018/2/layout/IconCircleList"/>
    <dgm:cxn modelId="{45004F72-7C8F-4E4A-8E72-C3EF319ED88A}" type="presParOf" srcId="{B5049274-4BE3-4F3C-8120-E6CA0A1A67C8}" destId="{7F3A3461-C4EE-4A3C-958E-DA26AA10CCAA}" srcOrd="1" destOrd="0" presId="urn:microsoft.com/office/officeart/2018/2/layout/IconCircleList"/>
    <dgm:cxn modelId="{A9ADCF44-C568-4222-AEE9-6039793C8B15}" type="presParOf" srcId="{B5049274-4BE3-4F3C-8120-E6CA0A1A67C8}" destId="{98E6533F-1693-445F-970C-34E8A701E227}" srcOrd="2" destOrd="0" presId="urn:microsoft.com/office/officeart/2018/2/layout/IconCircleList"/>
    <dgm:cxn modelId="{32582C97-80E6-41CE-B662-88DD1D55363D}" type="presParOf" srcId="{B5049274-4BE3-4F3C-8120-E6CA0A1A67C8}" destId="{BDF93625-1FA9-4E78-933E-44F06A2429F4}" srcOrd="3" destOrd="0" presId="urn:microsoft.com/office/officeart/2018/2/layout/IconCircleList"/>
    <dgm:cxn modelId="{04832832-D34D-4DFD-A0B3-755E79853315}" type="presParOf" srcId="{D8045610-06B7-4687-BF3A-F761F564BA72}" destId="{FDD1D665-E2A3-4FB9-B55C-BD8C0688D79F}" srcOrd="7" destOrd="0" presId="urn:microsoft.com/office/officeart/2018/2/layout/IconCircleList"/>
    <dgm:cxn modelId="{C75AEA84-0C09-4784-BA05-0DB7D2C21B96}" type="presParOf" srcId="{D8045610-06B7-4687-BF3A-F761F564BA72}" destId="{6E2AB6EF-4FB3-41A2-AC97-161904A6DD5C}" srcOrd="8" destOrd="0" presId="urn:microsoft.com/office/officeart/2018/2/layout/IconCircleList"/>
    <dgm:cxn modelId="{843A906D-8359-4C4C-B8A2-A338E7A0B9F8}" type="presParOf" srcId="{6E2AB6EF-4FB3-41A2-AC97-161904A6DD5C}" destId="{62522938-BBF9-4ABB-940A-37E3D2FF94DB}" srcOrd="0" destOrd="0" presId="urn:microsoft.com/office/officeart/2018/2/layout/IconCircleList"/>
    <dgm:cxn modelId="{240FDAF3-D1C6-454B-8427-88EEA7DC99F4}" type="presParOf" srcId="{6E2AB6EF-4FB3-41A2-AC97-161904A6DD5C}" destId="{A1F531B1-146A-4A87-8B19-94B12CE6C117}" srcOrd="1" destOrd="0" presId="urn:microsoft.com/office/officeart/2018/2/layout/IconCircleList"/>
    <dgm:cxn modelId="{6CF8C8E0-ECD1-431C-82A3-D54BBF27CEA3}" type="presParOf" srcId="{6E2AB6EF-4FB3-41A2-AC97-161904A6DD5C}" destId="{5BA9407D-32DF-4F89-A6DD-BF1080ED44FE}" srcOrd="2" destOrd="0" presId="urn:microsoft.com/office/officeart/2018/2/layout/IconCircleList"/>
    <dgm:cxn modelId="{F249F408-EE1F-4F1A-9ACE-EF6A0997F972}" type="presParOf" srcId="{6E2AB6EF-4FB3-41A2-AC97-161904A6DD5C}" destId="{B29EC687-F5B9-4F7C-A010-E9FFB1D3CAA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2F777F-9976-462E-BB8C-5B6002635B9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CD185F2-520A-442C-91BE-66CD3E67DCE9}">
      <dgm:prSet/>
      <dgm:spPr/>
      <dgm:t>
        <a:bodyPr/>
        <a:lstStyle/>
        <a:p>
          <a:r>
            <a:rPr lang="en-US"/>
            <a:t>Coordinated Homeless Outreach</a:t>
          </a:r>
        </a:p>
      </dgm:t>
    </dgm:pt>
    <dgm:pt modelId="{1FDD67F6-B3AF-4829-8DC9-C80BCD3B2969}" type="parTrans" cxnId="{9DC25DAE-69FE-40B3-84A5-8FE9A763C487}">
      <dgm:prSet/>
      <dgm:spPr/>
      <dgm:t>
        <a:bodyPr/>
        <a:lstStyle/>
        <a:p>
          <a:endParaRPr lang="en-US"/>
        </a:p>
      </dgm:t>
    </dgm:pt>
    <dgm:pt modelId="{66D4B277-0428-4EBA-B9AB-916C6E6E748B}" type="sibTrans" cxnId="{9DC25DAE-69FE-40B3-84A5-8FE9A763C487}">
      <dgm:prSet/>
      <dgm:spPr/>
      <dgm:t>
        <a:bodyPr/>
        <a:lstStyle/>
        <a:p>
          <a:endParaRPr lang="en-US"/>
        </a:p>
      </dgm:t>
    </dgm:pt>
    <dgm:pt modelId="{0A8CD814-B635-4F19-B6D7-2DB378B60B04}">
      <dgm:prSet/>
      <dgm:spPr/>
      <dgm:t>
        <a:bodyPr/>
        <a:lstStyle/>
        <a:p>
          <a:r>
            <a:rPr lang="en-US"/>
            <a:t>Health Care and Supportive Services</a:t>
          </a:r>
        </a:p>
      </dgm:t>
    </dgm:pt>
    <dgm:pt modelId="{AA71E3DC-843A-4518-857D-9832BFF4E926}" type="parTrans" cxnId="{FEDC512A-380A-4D03-BAA6-6165ED1D9BF2}">
      <dgm:prSet/>
      <dgm:spPr/>
      <dgm:t>
        <a:bodyPr/>
        <a:lstStyle/>
        <a:p>
          <a:endParaRPr lang="en-US"/>
        </a:p>
      </dgm:t>
    </dgm:pt>
    <dgm:pt modelId="{36E25680-A80A-43F6-A476-A3F8E30D003F}" type="sibTrans" cxnId="{FEDC512A-380A-4D03-BAA6-6165ED1D9BF2}">
      <dgm:prSet/>
      <dgm:spPr/>
      <dgm:t>
        <a:bodyPr/>
        <a:lstStyle/>
        <a:p>
          <a:endParaRPr lang="en-US"/>
        </a:p>
      </dgm:t>
    </dgm:pt>
    <dgm:pt modelId="{3BCD792D-34AA-4E53-BFAD-A57635A88890}">
      <dgm:prSet/>
      <dgm:spPr/>
      <dgm:t>
        <a:bodyPr/>
        <a:lstStyle/>
        <a:p>
          <a:r>
            <a:rPr lang="en-US" dirty="0"/>
            <a:t>Strategy to offer Low Threshold/Non-Congregate Shelter</a:t>
          </a:r>
        </a:p>
      </dgm:t>
    </dgm:pt>
    <dgm:pt modelId="{86D92627-8832-4505-8F83-C0487D5D1CA0}" type="parTrans" cxnId="{EB5ED0F9-62B0-41DB-AB18-4E5D471B5F06}">
      <dgm:prSet/>
      <dgm:spPr/>
      <dgm:t>
        <a:bodyPr/>
        <a:lstStyle/>
        <a:p>
          <a:endParaRPr lang="en-US"/>
        </a:p>
      </dgm:t>
    </dgm:pt>
    <dgm:pt modelId="{594BA27D-E70B-41F2-8411-7BEBC06B426F}" type="sibTrans" cxnId="{EB5ED0F9-62B0-41DB-AB18-4E5D471B5F06}">
      <dgm:prSet/>
      <dgm:spPr/>
      <dgm:t>
        <a:bodyPr/>
        <a:lstStyle/>
        <a:p>
          <a:endParaRPr lang="en-US"/>
        </a:p>
      </dgm:t>
    </dgm:pt>
    <dgm:pt modelId="{FF65B8DA-ED76-4617-B2E6-7EDC3F0DA6FE}">
      <dgm:prSet/>
      <dgm:spPr/>
      <dgm:t>
        <a:bodyPr/>
        <a:lstStyle/>
        <a:p>
          <a:r>
            <a:rPr lang="en-US" dirty="0"/>
            <a:t>Housing First/Reduce Barriers to Housing</a:t>
          </a:r>
        </a:p>
      </dgm:t>
    </dgm:pt>
    <dgm:pt modelId="{6320D80D-2CC8-479F-B8C8-4FD4D9973D29}" type="parTrans" cxnId="{E5D97D36-7F1B-4454-80E5-2549CEA8D772}">
      <dgm:prSet/>
      <dgm:spPr/>
      <dgm:t>
        <a:bodyPr/>
        <a:lstStyle/>
        <a:p>
          <a:endParaRPr lang="en-US"/>
        </a:p>
      </dgm:t>
    </dgm:pt>
    <dgm:pt modelId="{A875BA2B-B7AC-4BA5-853D-58A27BDD533F}" type="sibTrans" cxnId="{E5D97D36-7F1B-4454-80E5-2549CEA8D772}">
      <dgm:prSet/>
      <dgm:spPr/>
      <dgm:t>
        <a:bodyPr/>
        <a:lstStyle/>
        <a:p>
          <a:endParaRPr lang="en-US"/>
        </a:p>
      </dgm:t>
    </dgm:pt>
    <dgm:pt modelId="{87343D77-4390-4B8E-A975-DDE8A7ACF081}">
      <dgm:prSet/>
      <dgm:spPr/>
      <dgm:t>
        <a:bodyPr/>
        <a:lstStyle/>
        <a:p>
          <a:r>
            <a:rPr lang="en-US" dirty="0"/>
            <a:t>Leverage Mainstream Housing and Engage Landlords</a:t>
          </a:r>
        </a:p>
      </dgm:t>
    </dgm:pt>
    <dgm:pt modelId="{4010D43B-3FB7-4A40-9BD0-30A20CCACB57}" type="parTrans" cxnId="{4AC4EDE7-4CE2-4C3A-80E1-EE2436F29FD7}">
      <dgm:prSet/>
      <dgm:spPr/>
      <dgm:t>
        <a:bodyPr/>
        <a:lstStyle/>
        <a:p>
          <a:endParaRPr lang="en-US"/>
        </a:p>
      </dgm:t>
    </dgm:pt>
    <dgm:pt modelId="{0E8750AF-17B7-4082-9C86-EFF5254E9D4C}" type="sibTrans" cxnId="{4AC4EDE7-4CE2-4C3A-80E1-EE2436F29FD7}">
      <dgm:prSet/>
      <dgm:spPr/>
      <dgm:t>
        <a:bodyPr/>
        <a:lstStyle/>
        <a:p>
          <a:endParaRPr lang="en-US"/>
        </a:p>
      </dgm:t>
    </dgm:pt>
    <dgm:pt modelId="{933C1AE9-E776-48DD-94F3-0CF8D51C52EE}" type="pres">
      <dgm:prSet presAssocID="{EB2F777F-9976-462E-BB8C-5B6002635B96}" presName="linear" presStyleCnt="0">
        <dgm:presLayoutVars>
          <dgm:animLvl val="lvl"/>
          <dgm:resizeHandles val="exact"/>
        </dgm:presLayoutVars>
      </dgm:prSet>
      <dgm:spPr/>
    </dgm:pt>
    <dgm:pt modelId="{5D749732-76BF-4EBE-A7A0-4FF981260F56}" type="pres">
      <dgm:prSet presAssocID="{5CD185F2-520A-442C-91BE-66CD3E67DCE9}" presName="parentText" presStyleLbl="node1" presStyleIdx="0" presStyleCnt="5">
        <dgm:presLayoutVars>
          <dgm:chMax val="0"/>
          <dgm:bulletEnabled val="1"/>
        </dgm:presLayoutVars>
      </dgm:prSet>
      <dgm:spPr/>
    </dgm:pt>
    <dgm:pt modelId="{BCE34F20-D043-48C4-AE1C-90241A3999B9}" type="pres">
      <dgm:prSet presAssocID="{66D4B277-0428-4EBA-B9AB-916C6E6E748B}" presName="spacer" presStyleCnt="0"/>
      <dgm:spPr/>
    </dgm:pt>
    <dgm:pt modelId="{F45A462B-FFCA-4E15-A47B-C317ABB7B8A3}" type="pres">
      <dgm:prSet presAssocID="{0A8CD814-B635-4F19-B6D7-2DB378B60B04}" presName="parentText" presStyleLbl="node1" presStyleIdx="1" presStyleCnt="5">
        <dgm:presLayoutVars>
          <dgm:chMax val="0"/>
          <dgm:bulletEnabled val="1"/>
        </dgm:presLayoutVars>
      </dgm:prSet>
      <dgm:spPr/>
    </dgm:pt>
    <dgm:pt modelId="{8ECCF057-5FD3-4EF5-A67D-1C66A1543363}" type="pres">
      <dgm:prSet presAssocID="{36E25680-A80A-43F6-A476-A3F8E30D003F}" presName="spacer" presStyleCnt="0"/>
      <dgm:spPr/>
    </dgm:pt>
    <dgm:pt modelId="{08030CF8-9624-4AC5-9836-AAA91396C190}" type="pres">
      <dgm:prSet presAssocID="{3BCD792D-34AA-4E53-BFAD-A57635A88890}" presName="parentText" presStyleLbl="node1" presStyleIdx="2" presStyleCnt="5">
        <dgm:presLayoutVars>
          <dgm:chMax val="0"/>
          <dgm:bulletEnabled val="1"/>
        </dgm:presLayoutVars>
      </dgm:prSet>
      <dgm:spPr/>
    </dgm:pt>
    <dgm:pt modelId="{D684B830-F06D-43BF-9630-FDD62C98293B}" type="pres">
      <dgm:prSet presAssocID="{594BA27D-E70B-41F2-8411-7BEBC06B426F}" presName="spacer" presStyleCnt="0"/>
      <dgm:spPr/>
    </dgm:pt>
    <dgm:pt modelId="{7897C37E-DDF7-4C9A-8AA5-912BD5B5F603}" type="pres">
      <dgm:prSet presAssocID="{FF65B8DA-ED76-4617-B2E6-7EDC3F0DA6FE}" presName="parentText" presStyleLbl="node1" presStyleIdx="3" presStyleCnt="5">
        <dgm:presLayoutVars>
          <dgm:chMax val="0"/>
          <dgm:bulletEnabled val="1"/>
        </dgm:presLayoutVars>
      </dgm:prSet>
      <dgm:spPr/>
    </dgm:pt>
    <dgm:pt modelId="{4BE2695F-16BB-44A0-ABDF-FF10F2899343}" type="pres">
      <dgm:prSet presAssocID="{A875BA2B-B7AC-4BA5-853D-58A27BDD533F}" presName="spacer" presStyleCnt="0"/>
      <dgm:spPr/>
    </dgm:pt>
    <dgm:pt modelId="{3BA14AD7-4941-44D7-ACDB-786F056812C4}" type="pres">
      <dgm:prSet presAssocID="{87343D77-4390-4B8E-A975-DDE8A7ACF081}" presName="parentText" presStyleLbl="node1" presStyleIdx="4" presStyleCnt="5">
        <dgm:presLayoutVars>
          <dgm:chMax val="0"/>
          <dgm:bulletEnabled val="1"/>
        </dgm:presLayoutVars>
      </dgm:prSet>
      <dgm:spPr/>
    </dgm:pt>
  </dgm:ptLst>
  <dgm:cxnLst>
    <dgm:cxn modelId="{FEDC512A-380A-4D03-BAA6-6165ED1D9BF2}" srcId="{EB2F777F-9976-462E-BB8C-5B6002635B96}" destId="{0A8CD814-B635-4F19-B6D7-2DB378B60B04}" srcOrd="1" destOrd="0" parTransId="{AA71E3DC-843A-4518-857D-9832BFF4E926}" sibTransId="{36E25680-A80A-43F6-A476-A3F8E30D003F}"/>
    <dgm:cxn modelId="{E5D97D36-7F1B-4454-80E5-2549CEA8D772}" srcId="{EB2F777F-9976-462E-BB8C-5B6002635B96}" destId="{FF65B8DA-ED76-4617-B2E6-7EDC3F0DA6FE}" srcOrd="3" destOrd="0" parTransId="{6320D80D-2CC8-479F-B8C8-4FD4D9973D29}" sibTransId="{A875BA2B-B7AC-4BA5-853D-58A27BDD533F}"/>
    <dgm:cxn modelId="{5178245F-5F6D-4576-9F8C-936D301E5D44}" type="presOf" srcId="{87343D77-4390-4B8E-A975-DDE8A7ACF081}" destId="{3BA14AD7-4941-44D7-ACDB-786F056812C4}" srcOrd="0" destOrd="0" presId="urn:microsoft.com/office/officeart/2005/8/layout/vList2"/>
    <dgm:cxn modelId="{7BC2AA53-BDF0-4275-8A00-41D680045D9D}" type="presOf" srcId="{5CD185F2-520A-442C-91BE-66CD3E67DCE9}" destId="{5D749732-76BF-4EBE-A7A0-4FF981260F56}" srcOrd="0" destOrd="0" presId="urn:microsoft.com/office/officeart/2005/8/layout/vList2"/>
    <dgm:cxn modelId="{7EFB99AC-688F-48E6-AFAA-C86D3AA659FD}" type="presOf" srcId="{0A8CD814-B635-4F19-B6D7-2DB378B60B04}" destId="{F45A462B-FFCA-4E15-A47B-C317ABB7B8A3}" srcOrd="0" destOrd="0" presId="urn:microsoft.com/office/officeart/2005/8/layout/vList2"/>
    <dgm:cxn modelId="{9DC25DAE-69FE-40B3-84A5-8FE9A763C487}" srcId="{EB2F777F-9976-462E-BB8C-5B6002635B96}" destId="{5CD185F2-520A-442C-91BE-66CD3E67DCE9}" srcOrd="0" destOrd="0" parTransId="{1FDD67F6-B3AF-4829-8DC9-C80BCD3B2969}" sibTransId="{66D4B277-0428-4EBA-B9AB-916C6E6E748B}"/>
    <dgm:cxn modelId="{B1A59FC6-961D-48B4-AF8E-7D124534D497}" type="presOf" srcId="{FF65B8DA-ED76-4617-B2E6-7EDC3F0DA6FE}" destId="{7897C37E-DDF7-4C9A-8AA5-912BD5B5F603}" srcOrd="0" destOrd="0" presId="urn:microsoft.com/office/officeart/2005/8/layout/vList2"/>
    <dgm:cxn modelId="{1FF579E1-5AF5-4E66-9F94-5E1D2A7C76C7}" type="presOf" srcId="{EB2F777F-9976-462E-BB8C-5B6002635B96}" destId="{933C1AE9-E776-48DD-94F3-0CF8D51C52EE}" srcOrd="0" destOrd="0" presId="urn:microsoft.com/office/officeart/2005/8/layout/vList2"/>
    <dgm:cxn modelId="{4AC4EDE7-4CE2-4C3A-80E1-EE2436F29FD7}" srcId="{EB2F777F-9976-462E-BB8C-5B6002635B96}" destId="{87343D77-4390-4B8E-A975-DDE8A7ACF081}" srcOrd="4" destOrd="0" parTransId="{4010D43B-3FB7-4A40-9BD0-30A20CCACB57}" sibTransId="{0E8750AF-17B7-4082-9C86-EFF5254E9D4C}"/>
    <dgm:cxn modelId="{9497B1EC-7079-4D14-ACC7-B2A0194F5B1B}" type="presOf" srcId="{3BCD792D-34AA-4E53-BFAD-A57635A88890}" destId="{08030CF8-9624-4AC5-9836-AAA91396C190}" srcOrd="0" destOrd="0" presId="urn:microsoft.com/office/officeart/2005/8/layout/vList2"/>
    <dgm:cxn modelId="{EB5ED0F9-62B0-41DB-AB18-4E5D471B5F06}" srcId="{EB2F777F-9976-462E-BB8C-5B6002635B96}" destId="{3BCD792D-34AA-4E53-BFAD-A57635A88890}" srcOrd="2" destOrd="0" parTransId="{86D92627-8832-4505-8F83-C0487D5D1CA0}" sibTransId="{594BA27D-E70B-41F2-8411-7BEBC06B426F}"/>
    <dgm:cxn modelId="{CFBFF1C9-C0BE-4D86-850C-B8E27B68CF90}" type="presParOf" srcId="{933C1AE9-E776-48DD-94F3-0CF8D51C52EE}" destId="{5D749732-76BF-4EBE-A7A0-4FF981260F56}" srcOrd="0" destOrd="0" presId="urn:microsoft.com/office/officeart/2005/8/layout/vList2"/>
    <dgm:cxn modelId="{14467CE4-F42F-4E06-897A-04E92DDB1D92}" type="presParOf" srcId="{933C1AE9-E776-48DD-94F3-0CF8D51C52EE}" destId="{BCE34F20-D043-48C4-AE1C-90241A3999B9}" srcOrd="1" destOrd="0" presId="urn:microsoft.com/office/officeart/2005/8/layout/vList2"/>
    <dgm:cxn modelId="{EA040DE3-96C4-432D-9F7A-58E174EBD85A}" type="presParOf" srcId="{933C1AE9-E776-48DD-94F3-0CF8D51C52EE}" destId="{F45A462B-FFCA-4E15-A47B-C317ABB7B8A3}" srcOrd="2" destOrd="0" presId="urn:microsoft.com/office/officeart/2005/8/layout/vList2"/>
    <dgm:cxn modelId="{93ECFBEF-502D-4DE2-9232-62837ED4EF4F}" type="presParOf" srcId="{933C1AE9-E776-48DD-94F3-0CF8D51C52EE}" destId="{8ECCF057-5FD3-4EF5-A67D-1C66A1543363}" srcOrd="3" destOrd="0" presId="urn:microsoft.com/office/officeart/2005/8/layout/vList2"/>
    <dgm:cxn modelId="{D9DE7D09-03F6-4160-86A1-3458D451658A}" type="presParOf" srcId="{933C1AE9-E776-48DD-94F3-0CF8D51C52EE}" destId="{08030CF8-9624-4AC5-9836-AAA91396C190}" srcOrd="4" destOrd="0" presId="urn:microsoft.com/office/officeart/2005/8/layout/vList2"/>
    <dgm:cxn modelId="{A08775B0-3169-4C3E-B1D4-4592682022A9}" type="presParOf" srcId="{933C1AE9-E776-48DD-94F3-0CF8D51C52EE}" destId="{D684B830-F06D-43BF-9630-FDD62C98293B}" srcOrd="5" destOrd="0" presId="urn:microsoft.com/office/officeart/2005/8/layout/vList2"/>
    <dgm:cxn modelId="{2B727282-C935-4F5F-92D7-144B45F4B855}" type="presParOf" srcId="{933C1AE9-E776-48DD-94F3-0CF8D51C52EE}" destId="{7897C37E-DDF7-4C9A-8AA5-912BD5B5F603}" srcOrd="6" destOrd="0" presId="urn:microsoft.com/office/officeart/2005/8/layout/vList2"/>
    <dgm:cxn modelId="{6D2E406E-5992-4570-86E1-FE9DDFECD5AD}" type="presParOf" srcId="{933C1AE9-E776-48DD-94F3-0CF8D51C52EE}" destId="{4BE2695F-16BB-44A0-ABDF-FF10F2899343}" srcOrd="7" destOrd="0" presId="urn:microsoft.com/office/officeart/2005/8/layout/vList2"/>
    <dgm:cxn modelId="{61839D5B-C4EF-4F11-A293-2A619AB7DAC5}" type="presParOf" srcId="{933C1AE9-E776-48DD-94F3-0CF8D51C52EE}" destId="{3BA14AD7-4941-44D7-ACDB-786F056812C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577E1B-5CDE-46E4-8FA7-06B8B4F8F82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FE5EBFF-DF64-4491-BDC7-B5EBE6C477E1}">
      <dgm:prSet/>
      <dgm:spPr/>
      <dgm:t>
        <a:bodyPr/>
        <a:lstStyle/>
        <a:p>
          <a:r>
            <a:rPr lang="en-US" dirty="0"/>
            <a:t>Special NOFO Released by HUD					June 22</a:t>
          </a:r>
        </a:p>
      </dgm:t>
    </dgm:pt>
    <dgm:pt modelId="{E123CCA4-45D4-40EA-BD74-64005D584A27}" type="parTrans" cxnId="{F8831E77-35E7-4C0B-947D-E5AA23DB7B87}">
      <dgm:prSet/>
      <dgm:spPr/>
      <dgm:t>
        <a:bodyPr/>
        <a:lstStyle/>
        <a:p>
          <a:endParaRPr lang="en-US"/>
        </a:p>
      </dgm:t>
    </dgm:pt>
    <dgm:pt modelId="{81FEB3BA-D022-440E-BD0F-B2F723D79559}" type="sibTrans" cxnId="{F8831E77-35E7-4C0B-947D-E5AA23DB7B87}">
      <dgm:prSet/>
      <dgm:spPr/>
      <dgm:t>
        <a:bodyPr/>
        <a:lstStyle/>
        <a:p>
          <a:endParaRPr lang="en-US"/>
        </a:p>
      </dgm:t>
    </dgm:pt>
    <dgm:pt modelId="{E4D9CE90-50C4-4A9F-8E24-889864270F31}">
      <dgm:prSet/>
      <dgm:spPr/>
      <dgm:t>
        <a:bodyPr/>
        <a:lstStyle/>
        <a:p>
          <a:r>
            <a:rPr lang="en-US" dirty="0"/>
            <a:t>RFP Notice Released						August 11</a:t>
          </a:r>
        </a:p>
      </dgm:t>
    </dgm:pt>
    <dgm:pt modelId="{EF4014A3-21D4-4E14-9736-DF9BE8AD7A68}" type="parTrans" cxnId="{694C1F4A-501A-4336-966A-F93020BBD58F}">
      <dgm:prSet/>
      <dgm:spPr/>
      <dgm:t>
        <a:bodyPr/>
        <a:lstStyle/>
        <a:p>
          <a:endParaRPr lang="en-US"/>
        </a:p>
      </dgm:t>
    </dgm:pt>
    <dgm:pt modelId="{A5564B4C-9B18-4461-B795-A2A38D58BA81}" type="sibTrans" cxnId="{694C1F4A-501A-4336-966A-F93020BBD58F}">
      <dgm:prSet/>
      <dgm:spPr/>
      <dgm:t>
        <a:bodyPr/>
        <a:lstStyle/>
        <a:p>
          <a:endParaRPr lang="en-US"/>
        </a:p>
      </dgm:t>
    </dgm:pt>
    <dgm:pt modelId="{C686F599-1DF4-4BA7-8B6A-31F7AA796BD0}">
      <dgm:prSet/>
      <dgm:spPr/>
      <dgm:t>
        <a:bodyPr/>
        <a:lstStyle/>
        <a:p>
          <a:r>
            <a:rPr lang="en-US" dirty="0"/>
            <a:t>Community-wide Special NOFO webinar				August 16</a:t>
          </a:r>
        </a:p>
      </dgm:t>
    </dgm:pt>
    <dgm:pt modelId="{5FD6E241-EBAC-42E6-9250-1078D55864AD}" type="parTrans" cxnId="{BBCEBADD-910E-471F-936A-5B5ECBC28981}">
      <dgm:prSet/>
      <dgm:spPr/>
      <dgm:t>
        <a:bodyPr/>
        <a:lstStyle/>
        <a:p>
          <a:endParaRPr lang="en-US"/>
        </a:p>
      </dgm:t>
    </dgm:pt>
    <dgm:pt modelId="{FCA512DE-5A54-48B7-9C14-FFEA2BB417BC}" type="sibTrans" cxnId="{BBCEBADD-910E-471F-936A-5B5ECBC28981}">
      <dgm:prSet/>
      <dgm:spPr/>
      <dgm:t>
        <a:bodyPr/>
        <a:lstStyle/>
        <a:p>
          <a:endParaRPr lang="en-US"/>
        </a:p>
      </dgm:t>
    </dgm:pt>
    <dgm:pt modelId="{64DB5F24-9948-4EAF-A3EF-37DCD472D82D}">
      <dgm:prSet/>
      <dgm:spPr/>
      <dgm:t>
        <a:bodyPr/>
        <a:lstStyle/>
        <a:p>
          <a:r>
            <a:rPr lang="en-US" dirty="0"/>
            <a:t>Application and Scoring Matrix Released				August 16</a:t>
          </a:r>
        </a:p>
      </dgm:t>
    </dgm:pt>
    <dgm:pt modelId="{4A72AE06-364E-4C09-B4F4-7EBF4D96B4FB}" type="parTrans" cxnId="{EF289DE0-702E-4DA2-BB27-B4B395939014}">
      <dgm:prSet/>
      <dgm:spPr/>
      <dgm:t>
        <a:bodyPr/>
        <a:lstStyle/>
        <a:p>
          <a:endParaRPr lang="en-US"/>
        </a:p>
      </dgm:t>
    </dgm:pt>
    <dgm:pt modelId="{8BDF1205-3C48-4FBD-9E4C-CC06F0CEBF45}" type="sibTrans" cxnId="{EF289DE0-702E-4DA2-BB27-B4B395939014}">
      <dgm:prSet/>
      <dgm:spPr/>
      <dgm:t>
        <a:bodyPr/>
        <a:lstStyle/>
        <a:p>
          <a:endParaRPr lang="en-US"/>
        </a:p>
      </dgm:t>
    </dgm:pt>
    <dgm:pt modelId="{8FE2D8D8-08E9-4928-95DD-0BE9365D88DA}">
      <dgm:prSet/>
      <dgm:spPr/>
      <dgm:t>
        <a:bodyPr/>
        <a:lstStyle/>
        <a:p>
          <a:r>
            <a:rPr lang="en-US" dirty="0"/>
            <a:t>Local Applications Due 						September 8</a:t>
          </a:r>
        </a:p>
      </dgm:t>
    </dgm:pt>
    <dgm:pt modelId="{B44DB753-9913-453D-815D-CA158EC0C262}" type="parTrans" cxnId="{004A0436-69DA-4EC5-A886-9D7E8DC1A7AB}">
      <dgm:prSet/>
      <dgm:spPr/>
      <dgm:t>
        <a:bodyPr/>
        <a:lstStyle/>
        <a:p>
          <a:endParaRPr lang="en-US"/>
        </a:p>
      </dgm:t>
    </dgm:pt>
    <dgm:pt modelId="{4E65ABFA-7F55-459F-8B8E-70466953D1BA}" type="sibTrans" cxnId="{004A0436-69DA-4EC5-A886-9D7E8DC1A7AB}">
      <dgm:prSet/>
      <dgm:spPr/>
      <dgm:t>
        <a:bodyPr/>
        <a:lstStyle/>
        <a:p>
          <a:endParaRPr lang="en-US"/>
        </a:p>
      </dgm:t>
    </dgm:pt>
    <dgm:pt modelId="{A09B8701-551B-4B38-982E-632A1A491601}">
      <dgm:prSet/>
      <dgm:spPr/>
      <dgm:t>
        <a:bodyPr/>
        <a:lstStyle/>
        <a:p>
          <a:r>
            <a:rPr lang="en-US"/>
            <a:t>Rank and Review Period						September 8 – 19</a:t>
          </a:r>
        </a:p>
      </dgm:t>
    </dgm:pt>
    <dgm:pt modelId="{9007AC24-1127-4FAF-ADF8-B3A3CC7EAB57}" type="parTrans" cxnId="{6ACEAB9B-06A4-44A6-9064-37CE1C74F5BE}">
      <dgm:prSet/>
      <dgm:spPr/>
      <dgm:t>
        <a:bodyPr/>
        <a:lstStyle/>
        <a:p>
          <a:endParaRPr lang="en-US"/>
        </a:p>
      </dgm:t>
    </dgm:pt>
    <dgm:pt modelId="{57C6DF0B-F1BE-45AD-9798-BF9C2C96DC5A}" type="sibTrans" cxnId="{6ACEAB9B-06A4-44A6-9064-37CE1C74F5BE}">
      <dgm:prSet/>
      <dgm:spPr/>
      <dgm:t>
        <a:bodyPr/>
        <a:lstStyle/>
        <a:p>
          <a:endParaRPr lang="en-US"/>
        </a:p>
      </dgm:t>
    </dgm:pt>
    <dgm:pt modelId="{7DE1129F-9719-4156-A34A-CCE781BD5667}">
      <dgm:prSet/>
      <dgm:spPr/>
      <dgm:t>
        <a:bodyPr/>
        <a:lstStyle/>
        <a:p>
          <a:r>
            <a:rPr lang="en-US" dirty="0"/>
            <a:t>Scores Released							October 5th 							</a:t>
          </a:r>
        </a:p>
      </dgm:t>
    </dgm:pt>
    <dgm:pt modelId="{82ADA738-0AE1-46BF-B034-8D904A82FA0A}" type="parTrans" cxnId="{5BFAE3FF-5621-4F57-8730-247E801CBCD2}">
      <dgm:prSet/>
      <dgm:spPr/>
      <dgm:t>
        <a:bodyPr/>
        <a:lstStyle/>
        <a:p>
          <a:endParaRPr lang="en-US"/>
        </a:p>
      </dgm:t>
    </dgm:pt>
    <dgm:pt modelId="{8771AAD1-2BCD-48E2-8F4B-B04C6C7EF105}" type="sibTrans" cxnId="{5BFAE3FF-5621-4F57-8730-247E801CBCD2}">
      <dgm:prSet/>
      <dgm:spPr/>
      <dgm:t>
        <a:bodyPr/>
        <a:lstStyle/>
        <a:p>
          <a:endParaRPr lang="en-US"/>
        </a:p>
      </dgm:t>
    </dgm:pt>
    <dgm:pt modelId="{1EF0A823-F0BA-4521-B161-7D2153BE589B}">
      <dgm:prSet/>
      <dgm:spPr/>
      <dgm:t>
        <a:bodyPr/>
        <a:lstStyle/>
        <a:p>
          <a:r>
            <a:rPr lang="en-US" dirty="0"/>
            <a:t>Deadline for Scoring Appeals					October 7</a:t>
          </a:r>
        </a:p>
      </dgm:t>
    </dgm:pt>
    <dgm:pt modelId="{E118EC2D-A921-4983-9E8F-AF591BBA097E}" type="parTrans" cxnId="{B33C0348-37EF-4AB2-8D01-907BDEB31892}">
      <dgm:prSet/>
      <dgm:spPr/>
      <dgm:t>
        <a:bodyPr/>
        <a:lstStyle/>
        <a:p>
          <a:endParaRPr lang="en-US"/>
        </a:p>
      </dgm:t>
    </dgm:pt>
    <dgm:pt modelId="{77ABC37B-5C30-4B46-BB55-8618C6589258}" type="sibTrans" cxnId="{B33C0348-37EF-4AB2-8D01-907BDEB31892}">
      <dgm:prSet/>
      <dgm:spPr/>
      <dgm:t>
        <a:bodyPr/>
        <a:lstStyle/>
        <a:p>
          <a:endParaRPr lang="en-US"/>
        </a:p>
      </dgm:t>
    </dgm:pt>
    <dgm:pt modelId="{22BDB478-17AE-481F-8200-197C881AFD5D}">
      <dgm:prSet/>
      <dgm:spPr/>
      <dgm:t>
        <a:bodyPr/>
        <a:lstStyle/>
        <a:p>
          <a:r>
            <a:rPr lang="en-US" dirty="0"/>
            <a:t>Collaborative Application and Project Applications Posted		October 18</a:t>
          </a:r>
        </a:p>
      </dgm:t>
    </dgm:pt>
    <dgm:pt modelId="{E2537671-33E4-49B2-8761-8C7DBF450E66}" type="parTrans" cxnId="{09293EE6-819C-4FE1-90E5-B0DFE9F140E5}">
      <dgm:prSet/>
      <dgm:spPr/>
      <dgm:t>
        <a:bodyPr/>
        <a:lstStyle/>
        <a:p>
          <a:endParaRPr lang="en-US"/>
        </a:p>
      </dgm:t>
    </dgm:pt>
    <dgm:pt modelId="{369EB521-80B4-4BF1-AB39-3AB5B4B42E2D}" type="sibTrans" cxnId="{09293EE6-819C-4FE1-90E5-B0DFE9F140E5}">
      <dgm:prSet/>
      <dgm:spPr/>
      <dgm:t>
        <a:bodyPr/>
        <a:lstStyle/>
        <a:p>
          <a:endParaRPr lang="en-US"/>
        </a:p>
      </dgm:t>
    </dgm:pt>
    <dgm:pt modelId="{D768FA44-CBFD-4444-A5C0-E525FD45F5CC}">
      <dgm:prSet/>
      <dgm:spPr/>
      <dgm:t>
        <a:bodyPr/>
        <a:lstStyle/>
        <a:p>
          <a:r>
            <a:rPr lang="en-US"/>
            <a:t>CoC Submits Final Collaborative Application in E-Snaps		October 19</a:t>
          </a:r>
        </a:p>
      </dgm:t>
    </dgm:pt>
    <dgm:pt modelId="{D2D25330-C7FE-4704-A668-59EBA7CAEE7A}" type="parTrans" cxnId="{886CC5A8-E745-434F-B863-35DECF824C13}">
      <dgm:prSet/>
      <dgm:spPr/>
      <dgm:t>
        <a:bodyPr/>
        <a:lstStyle/>
        <a:p>
          <a:endParaRPr lang="en-US"/>
        </a:p>
      </dgm:t>
    </dgm:pt>
    <dgm:pt modelId="{629EFEBB-8BB2-4856-A2A0-0E7019157C7C}" type="sibTrans" cxnId="{886CC5A8-E745-434F-B863-35DECF824C13}">
      <dgm:prSet/>
      <dgm:spPr/>
      <dgm:t>
        <a:bodyPr/>
        <a:lstStyle/>
        <a:p>
          <a:endParaRPr lang="en-US"/>
        </a:p>
      </dgm:t>
    </dgm:pt>
    <dgm:pt modelId="{EE8E2894-0503-4115-A9E2-C3424672CE12}" type="pres">
      <dgm:prSet presAssocID="{7A577E1B-5CDE-46E4-8FA7-06B8B4F8F821}" presName="vert0" presStyleCnt="0">
        <dgm:presLayoutVars>
          <dgm:dir/>
          <dgm:animOne val="branch"/>
          <dgm:animLvl val="lvl"/>
        </dgm:presLayoutVars>
      </dgm:prSet>
      <dgm:spPr/>
    </dgm:pt>
    <dgm:pt modelId="{30B027D5-D087-4AB3-871C-D88D41200B49}" type="pres">
      <dgm:prSet presAssocID="{8FE5EBFF-DF64-4491-BDC7-B5EBE6C477E1}" presName="thickLine" presStyleLbl="alignNode1" presStyleIdx="0" presStyleCnt="10"/>
      <dgm:spPr/>
    </dgm:pt>
    <dgm:pt modelId="{34615E78-30C8-4DDC-BDD1-5C41D527108A}" type="pres">
      <dgm:prSet presAssocID="{8FE5EBFF-DF64-4491-BDC7-B5EBE6C477E1}" presName="horz1" presStyleCnt="0"/>
      <dgm:spPr/>
    </dgm:pt>
    <dgm:pt modelId="{19729B98-B96D-48D0-BBB0-293F7F50F341}" type="pres">
      <dgm:prSet presAssocID="{8FE5EBFF-DF64-4491-BDC7-B5EBE6C477E1}" presName="tx1" presStyleLbl="revTx" presStyleIdx="0" presStyleCnt="10"/>
      <dgm:spPr/>
    </dgm:pt>
    <dgm:pt modelId="{2FC7F55D-947E-44DA-B004-54E898408957}" type="pres">
      <dgm:prSet presAssocID="{8FE5EBFF-DF64-4491-BDC7-B5EBE6C477E1}" presName="vert1" presStyleCnt="0"/>
      <dgm:spPr/>
    </dgm:pt>
    <dgm:pt modelId="{D1F18BDB-5878-4F12-9587-7CBC333033BB}" type="pres">
      <dgm:prSet presAssocID="{E4D9CE90-50C4-4A9F-8E24-889864270F31}" presName="thickLine" presStyleLbl="alignNode1" presStyleIdx="1" presStyleCnt="10"/>
      <dgm:spPr/>
    </dgm:pt>
    <dgm:pt modelId="{FD636E29-0514-4E8C-A97C-E1965E77FEA2}" type="pres">
      <dgm:prSet presAssocID="{E4D9CE90-50C4-4A9F-8E24-889864270F31}" presName="horz1" presStyleCnt="0"/>
      <dgm:spPr/>
    </dgm:pt>
    <dgm:pt modelId="{3215D07E-08AC-4E83-85EC-48DCFFFE9BA3}" type="pres">
      <dgm:prSet presAssocID="{E4D9CE90-50C4-4A9F-8E24-889864270F31}" presName="tx1" presStyleLbl="revTx" presStyleIdx="1" presStyleCnt="10"/>
      <dgm:spPr/>
    </dgm:pt>
    <dgm:pt modelId="{AB34641E-556D-41A2-8013-7CAE3C540260}" type="pres">
      <dgm:prSet presAssocID="{E4D9CE90-50C4-4A9F-8E24-889864270F31}" presName="vert1" presStyleCnt="0"/>
      <dgm:spPr/>
    </dgm:pt>
    <dgm:pt modelId="{6F26ED90-815E-4C49-AC59-02301AA08121}" type="pres">
      <dgm:prSet presAssocID="{C686F599-1DF4-4BA7-8B6A-31F7AA796BD0}" presName="thickLine" presStyleLbl="alignNode1" presStyleIdx="2" presStyleCnt="10"/>
      <dgm:spPr/>
    </dgm:pt>
    <dgm:pt modelId="{955CFDE2-A4D5-47DC-A72D-6FDC3E35E47A}" type="pres">
      <dgm:prSet presAssocID="{C686F599-1DF4-4BA7-8B6A-31F7AA796BD0}" presName="horz1" presStyleCnt="0"/>
      <dgm:spPr/>
    </dgm:pt>
    <dgm:pt modelId="{477C18C4-A818-4474-A2A2-4554C1E8D5D8}" type="pres">
      <dgm:prSet presAssocID="{C686F599-1DF4-4BA7-8B6A-31F7AA796BD0}" presName="tx1" presStyleLbl="revTx" presStyleIdx="2" presStyleCnt="10"/>
      <dgm:spPr/>
    </dgm:pt>
    <dgm:pt modelId="{6F98EF76-8225-40B9-80A3-5DEA6A104425}" type="pres">
      <dgm:prSet presAssocID="{C686F599-1DF4-4BA7-8B6A-31F7AA796BD0}" presName="vert1" presStyleCnt="0"/>
      <dgm:spPr/>
    </dgm:pt>
    <dgm:pt modelId="{E070F2E2-5B3E-4EF1-A636-F0A016507F7F}" type="pres">
      <dgm:prSet presAssocID="{64DB5F24-9948-4EAF-A3EF-37DCD472D82D}" presName="thickLine" presStyleLbl="alignNode1" presStyleIdx="3" presStyleCnt="10"/>
      <dgm:spPr/>
    </dgm:pt>
    <dgm:pt modelId="{CC64C360-4F0B-47BD-8E90-F9DA5CE95311}" type="pres">
      <dgm:prSet presAssocID="{64DB5F24-9948-4EAF-A3EF-37DCD472D82D}" presName="horz1" presStyleCnt="0"/>
      <dgm:spPr/>
    </dgm:pt>
    <dgm:pt modelId="{5AD66302-59C2-4321-BE2A-FDFC60210695}" type="pres">
      <dgm:prSet presAssocID="{64DB5F24-9948-4EAF-A3EF-37DCD472D82D}" presName="tx1" presStyleLbl="revTx" presStyleIdx="3" presStyleCnt="10"/>
      <dgm:spPr/>
    </dgm:pt>
    <dgm:pt modelId="{761A6401-7F11-499E-BA3C-0B4C320666B1}" type="pres">
      <dgm:prSet presAssocID="{64DB5F24-9948-4EAF-A3EF-37DCD472D82D}" presName="vert1" presStyleCnt="0"/>
      <dgm:spPr/>
    </dgm:pt>
    <dgm:pt modelId="{84C3F48C-DB07-4AC0-BF2A-6A4526FDBA79}" type="pres">
      <dgm:prSet presAssocID="{8FE2D8D8-08E9-4928-95DD-0BE9365D88DA}" presName="thickLine" presStyleLbl="alignNode1" presStyleIdx="4" presStyleCnt="10"/>
      <dgm:spPr/>
    </dgm:pt>
    <dgm:pt modelId="{0653F8D4-F11F-41BE-8BD1-0821588FCFD1}" type="pres">
      <dgm:prSet presAssocID="{8FE2D8D8-08E9-4928-95DD-0BE9365D88DA}" presName="horz1" presStyleCnt="0"/>
      <dgm:spPr/>
    </dgm:pt>
    <dgm:pt modelId="{D1E76702-D123-4B6D-A656-1F982744FE34}" type="pres">
      <dgm:prSet presAssocID="{8FE2D8D8-08E9-4928-95DD-0BE9365D88DA}" presName="tx1" presStyleLbl="revTx" presStyleIdx="4" presStyleCnt="10"/>
      <dgm:spPr/>
    </dgm:pt>
    <dgm:pt modelId="{55751A8B-2A7C-4231-9834-A573269EA022}" type="pres">
      <dgm:prSet presAssocID="{8FE2D8D8-08E9-4928-95DD-0BE9365D88DA}" presName="vert1" presStyleCnt="0"/>
      <dgm:spPr/>
    </dgm:pt>
    <dgm:pt modelId="{6E2EBF28-88D9-4CB5-BF41-56CF9E13CB57}" type="pres">
      <dgm:prSet presAssocID="{A09B8701-551B-4B38-982E-632A1A491601}" presName="thickLine" presStyleLbl="alignNode1" presStyleIdx="5" presStyleCnt="10"/>
      <dgm:spPr/>
    </dgm:pt>
    <dgm:pt modelId="{669CEF9C-0932-4BD9-97B0-6187A6122528}" type="pres">
      <dgm:prSet presAssocID="{A09B8701-551B-4B38-982E-632A1A491601}" presName="horz1" presStyleCnt="0"/>
      <dgm:spPr/>
    </dgm:pt>
    <dgm:pt modelId="{6CC40A76-AF85-401F-915A-BFAA255B7287}" type="pres">
      <dgm:prSet presAssocID="{A09B8701-551B-4B38-982E-632A1A491601}" presName="tx1" presStyleLbl="revTx" presStyleIdx="5" presStyleCnt="10"/>
      <dgm:spPr/>
    </dgm:pt>
    <dgm:pt modelId="{8551444E-B748-4509-B173-38ED2295ED80}" type="pres">
      <dgm:prSet presAssocID="{A09B8701-551B-4B38-982E-632A1A491601}" presName="vert1" presStyleCnt="0"/>
      <dgm:spPr/>
    </dgm:pt>
    <dgm:pt modelId="{2D6F4197-472A-4503-90D3-AB48E6B6C8D1}" type="pres">
      <dgm:prSet presAssocID="{7DE1129F-9719-4156-A34A-CCE781BD5667}" presName="thickLine" presStyleLbl="alignNode1" presStyleIdx="6" presStyleCnt="10"/>
      <dgm:spPr/>
    </dgm:pt>
    <dgm:pt modelId="{7D929E65-6F90-4CD3-AD81-55E98D4456E1}" type="pres">
      <dgm:prSet presAssocID="{7DE1129F-9719-4156-A34A-CCE781BD5667}" presName="horz1" presStyleCnt="0"/>
      <dgm:spPr/>
    </dgm:pt>
    <dgm:pt modelId="{4565C3BD-8901-48CB-8061-652BC67DE00A}" type="pres">
      <dgm:prSet presAssocID="{7DE1129F-9719-4156-A34A-CCE781BD5667}" presName="tx1" presStyleLbl="revTx" presStyleIdx="6" presStyleCnt="10"/>
      <dgm:spPr/>
    </dgm:pt>
    <dgm:pt modelId="{FCE317BE-C007-48A6-978F-A11CD969951F}" type="pres">
      <dgm:prSet presAssocID="{7DE1129F-9719-4156-A34A-CCE781BD5667}" presName="vert1" presStyleCnt="0"/>
      <dgm:spPr/>
    </dgm:pt>
    <dgm:pt modelId="{0EE102A8-CF71-4F54-A3D7-82A62FD82E6E}" type="pres">
      <dgm:prSet presAssocID="{1EF0A823-F0BA-4521-B161-7D2153BE589B}" presName="thickLine" presStyleLbl="alignNode1" presStyleIdx="7" presStyleCnt="10"/>
      <dgm:spPr/>
    </dgm:pt>
    <dgm:pt modelId="{4C626A2C-707D-4665-A791-0B5F48DB3DE4}" type="pres">
      <dgm:prSet presAssocID="{1EF0A823-F0BA-4521-B161-7D2153BE589B}" presName="horz1" presStyleCnt="0"/>
      <dgm:spPr/>
    </dgm:pt>
    <dgm:pt modelId="{74BA58CF-7FC5-43AA-9D27-B5CD3475FB7D}" type="pres">
      <dgm:prSet presAssocID="{1EF0A823-F0BA-4521-B161-7D2153BE589B}" presName="tx1" presStyleLbl="revTx" presStyleIdx="7" presStyleCnt="10"/>
      <dgm:spPr/>
    </dgm:pt>
    <dgm:pt modelId="{5F9E20FB-B15A-45F4-A236-37840849FEEA}" type="pres">
      <dgm:prSet presAssocID="{1EF0A823-F0BA-4521-B161-7D2153BE589B}" presName="vert1" presStyleCnt="0"/>
      <dgm:spPr/>
    </dgm:pt>
    <dgm:pt modelId="{206F9A56-03A5-4CDC-89CC-837BA0C31B34}" type="pres">
      <dgm:prSet presAssocID="{22BDB478-17AE-481F-8200-197C881AFD5D}" presName="thickLine" presStyleLbl="alignNode1" presStyleIdx="8" presStyleCnt="10"/>
      <dgm:spPr/>
    </dgm:pt>
    <dgm:pt modelId="{63A1227C-7CB8-418B-ACA7-01DDD7618F58}" type="pres">
      <dgm:prSet presAssocID="{22BDB478-17AE-481F-8200-197C881AFD5D}" presName="horz1" presStyleCnt="0"/>
      <dgm:spPr/>
    </dgm:pt>
    <dgm:pt modelId="{81138D9F-8DD9-4975-8E8A-316391663309}" type="pres">
      <dgm:prSet presAssocID="{22BDB478-17AE-481F-8200-197C881AFD5D}" presName="tx1" presStyleLbl="revTx" presStyleIdx="8" presStyleCnt="10"/>
      <dgm:spPr/>
    </dgm:pt>
    <dgm:pt modelId="{66EFB667-9033-4718-BF10-4D3AB2E29CF5}" type="pres">
      <dgm:prSet presAssocID="{22BDB478-17AE-481F-8200-197C881AFD5D}" presName="vert1" presStyleCnt="0"/>
      <dgm:spPr/>
    </dgm:pt>
    <dgm:pt modelId="{7D191650-D8AB-42A2-8B68-8B31E1276E01}" type="pres">
      <dgm:prSet presAssocID="{D768FA44-CBFD-4444-A5C0-E525FD45F5CC}" presName="thickLine" presStyleLbl="alignNode1" presStyleIdx="9" presStyleCnt="10"/>
      <dgm:spPr/>
    </dgm:pt>
    <dgm:pt modelId="{922E6DF3-6968-462C-BD36-FD625C821C2C}" type="pres">
      <dgm:prSet presAssocID="{D768FA44-CBFD-4444-A5C0-E525FD45F5CC}" presName="horz1" presStyleCnt="0"/>
      <dgm:spPr/>
    </dgm:pt>
    <dgm:pt modelId="{4958E717-4D0E-4555-9188-CF5B335D9F39}" type="pres">
      <dgm:prSet presAssocID="{D768FA44-CBFD-4444-A5C0-E525FD45F5CC}" presName="tx1" presStyleLbl="revTx" presStyleIdx="9" presStyleCnt="10"/>
      <dgm:spPr/>
    </dgm:pt>
    <dgm:pt modelId="{01181052-9BB6-4130-AC8C-2D2781871082}" type="pres">
      <dgm:prSet presAssocID="{D768FA44-CBFD-4444-A5C0-E525FD45F5CC}" presName="vert1" presStyleCnt="0"/>
      <dgm:spPr/>
    </dgm:pt>
  </dgm:ptLst>
  <dgm:cxnLst>
    <dgm:cxn modelId="{AACF3511-17E8-4F83-A4DB-843BD5F48E22}" type="presOf" srcId="{7DE1129F-9719-4156-A34A-CCE781BD5667}" destId="{4565C3BD-8901-48CB-8061-652BC67DE00A}" srcOrd="0" destOrd="0" presId="urn:microsoft.com/office/officeart/2008/layout/LinedList"/>
    <dgm:cxn modelId="{4F2CD729-E372-421F-A6C9-92E5A72D4EFC}" type="presOf" srcId="{D768FA44-CBFD-4444-A5C0-E525FD45F5CC}" destId="{4958E717-4D0E-4555-9188-CF5B335D9F39}" srcOrd="0" destOrd="0" presId="urn:microsoft.com/office/officeart/2008/layout/LinedList"/>
    <dgm:cxn modelId="{004A0436-69DA-4EC5-A886-9D7E8DC1A7AB}" srcId="{7A577E1B-5CDE-46E4-8FA7-06B8B4F8F821}" destId="{8FE2D8D8-08E9-4928-95DD-0BE9365D88DA}" srcOrd="4" destOrd="0" parTransId="{B44DB753-9913-453D-815D-CA158EC0C262}" sibTransId="{4E65ABFA-7F55-459F-8B8E-70466953D1BA}"/>
    <dgm:cxn modelId="{B33C0348-37EF-4AB2-8D01-907BDEB31892}" srcId="{7A577E1B-5CDE-46E4-8FA7-06B8B4F8F821}" destId="{1EF0A823-F0BA-4521-B161-7D2153BE589B}" srcOrd="7" destOrd="0" parTransId="{E118EC2D-A921-4983-9E8F-AF591BBA097E}" sibTransId="{77ABC37B-5C30-4B46-BB55-8618C6589258}"/>
    <dgm:cxn modelId="{694C1F4A-501A-4336-966A-F93020BBD58F}" srcId="{7A577E1B-5CDE-46E4-8FA7-06B8B4F8F821}" destId="{E4D9CE90-50C4-4A9F-8E24-889864270F31}" srcOrd="1" destOrd="0" parTransId="{EF4014A3-21D4-4E14-9736-DF9BE8AD7A68}" sibTransId="{A5564B4C-9B18-4461-B795-A2A38D58BA81}"/>
    <dgm:cxn modelId="{8BD57855-8AB8-4FD7-AE3D-1CE7BA6F1A21}" type="presOf" srcId="{8FE2D8D8-08E9-4928-95DD-0BE9365D88DA}" destId="{D1E76702-D123-4B6D-A656-1F982744FE34}" srcOrd="0" destOrd="0" presId="urn:microsoft.com/office/officeart/2008/layout/LinedList"/>
    <dgm:cxn modelId="{F8831E77-35E7-4C0B-947D-E5AA23DB7B87}" srcId="{7A577E1B-5CDE-46E4-8FA7-06B8B4F8F821}" destId="{8FE5EBFF-DF64-4491-BDC7-B5EBE6C477E1}" srcOrd="0" destOrd="0" parTransId="{E123CCA4-45D4-40EA-BD74-64005D584A27}" sibTransId="{81FEB3BA-D022-440E-BD0F-B2F723D79559}"/>
    <dgm:cxn modelId="{BBD46577-655A-43E6-A3A0-8FD9C17836C8}" type="presOf" srcId="{7A577E1B-5CDE-46E4-8FA7-06B8B4F8F821}" destId="{EE8E2894-0503-4115-A9E2-C3424672CE12}" srcOrd="0" destOrd="0" presId="urn:microsoft.com/office/officeart/2008/layout/LinedList"/>
    <dgm:cxn modelId="{5006E17B-4495-4106-A8FA-47A72E8A53D8}" type="presOf" srcId="{A09B8701-551B-4B38-982E-632A1A491601}" destId="{6CC40A76-AF85-401F-915A-BFAA255B7287}" srcOrd="0" destOrd="0" presId="urn:microsoft.com/office/officeart/2008/layout/LinedList"/>
    <dgm:cxn modelId="{2116169B-BE9D-4764-A73B-0AC97E9C8059}" type="presOf" srcId="{E4D9CE90-50C4-4A9F-8E24-889864270F31}" destId="{3215D07E-08AC-4E83-85EC-48DCFFFE9BA3}" srcOrd="0" destOrd="0" presId="urn:microsoft.com/office/officeart/2008/layout/LinedList"/>
    <dgm:cxn modelId="{00BB1F9B-EE1C-4093-A389-56586C0CAD96}" type="presOf" srcId="{22BDB478-17AE-481F-8200-197C881AFD5D}" destId="{81138D9F-8DD9-4975-8E8A-316391663309}" srcOrd="0" destOrd="0" presId="urn:microsoft.com/office/officeart/2008/layout/LinedList"/>
    <dgm:cxn modelId="{6ACEAB9B-06A4-44A6-9064-37CE1C74F5BE}" srcId="{7A577E1B-5CDE-46E4-8FA7-06B8B4F8F821}" destId="{A09B8701-551B-4B38-982E-632A1A491601}" srcOrd="5" destOrd="0" parTransId="{9007AC24-1127-4FAF-ADF8-B3A3CC7EAB57}" sibTransId="{57C6DF0B-F1BE-45AD-9798-BF9C2C96DC5A}"/>
    <dgm:cxn modelId="{886CC5A8-E745-434F-B863-35DECF824C13}" srcId="{7A577E1B-5CDE-46E4-8FA7-06B8B4F8F821}" destId="{D768FA44-CBFD-4444-A5C0-E525FD45F5CC}" srcOrd="9" destOrd="0" parTransId="{D2D25330-C7FE-4704-A668-59EBA7CAEE7A}" sibTransId="{629EFEBB-8BB2-4856-A2A0-0E7019157C7C}"/>
    <dgm:cxn modelId="{9878C1B5-F6EB-4D8B-8255-B7EAB658136F}" type="presOf" srcId="{1EF0A823-F0BA-4521-B161-7D2153BE589B}" destId="{74BA58CF-7FC5-43AA-9D27-B5CD3475FB7D}" srcOrd="0" destOrd="0" presId="urn:microsoft.com/office/officeart/2008/layout/LinedList"/>
    <dgm:cxn modelId="{DCF473B6-07B5-4755-A34E-6CB19BC68050}" type="presOf" srcId="{64DB5F24-9948-4EAF-A3EF-37DCD472D82D}" destId="{5AD66302-59C2-4321-BE2A-FDFC60210695}" srcOrd="0" destOrd="0" presId="urn:microsoft.com/office/officeart/2008/layout/LinedList"/>
    <dgm:cxn modelId="{BBCEBADD-910E-471F-936A-5B5ECBC28981}" srcId="{7A577E1B-5CDE-46E4-8FA7-06B8B4F8F821}" destId="{C686F599-1DF4-4BA7-8B6A-31F7AA796BD0}" srcOrd="2" destOrd="0" parTransId="{5FD6E241-EBAC-42E6-9250-1078D55864AD}" sibTransId="{FCA512DE-5A54-48B7-9C14-FFEA2BB417BC}"/>
    <dgm:cxn modelId="{EF289DE0-702E-4DA2-BB27-B4B395939014}" srcId="{7A577E1B-5CDE-46E4-8FA7-06B8B4F8F821}" destId="{64DB5F24-9948-4EAF-A3EF-37DCD472D82D}" srcOrd="3" destOrd="0" parTransId="{4A72AE06-364E-4C09-B4F4-7EBF4D96B4FB}" sibTransId="{8BDF1205-3C48-4FBD-9E4C-CC06F0CEBF45}"/>
    <dgm:cxn modelId="{09293EE6-819C-4FE1-90E5-B0DFE9F140E5}" srcId="{7A577E1B-5CDE-46E4-8FA7-06B8B4F8F821}" destId="{22BDB478-17AE-481F-8200-197C881AFD5D}" srcOrd="8" destOrd="0" parTransId="{E2537671-33E4-49B2-8761-8C7DBF450E66}" sibTransId="{369EB521-80B4-4BF1-AB39-3AB5B4B42E2D}"/>
    <dgm:cxn modelId="{99E9F7EF-31F3-4FBB-801E-66C4FB30C5EF}" type="presOf" srcId="{C686F599-1DF4-4BA7-8B6A-31F7AA796BD0}" destId="{477C18C4-A818-4474-A2A2-4554C1E8D5D8}" srcOrd="0" destOrd="0" presId="urn:microsoft.com/office/officeart/2008/layout/LinedList"/>
    <dgm:cxn modelId="{DD3E7FF6-A332-4908-AE4E-A603D1EF0FB4}" type="presOf" srcId="{8FE5EBFF-DF64-4491-BDC7-B5EBE6C477E1}" destId="{19729B98-B96D-48D0-BBB0-293F7F50F341}" srcOrd="0" destOrd="0" presId="urn:microsoft.com/office/officeart/2008/layout/LinedList"/>
    <dgm:cxn modelId="{5BFAE3FF-5621-4F57-8730-247E801CBCD2}" srcId="{7A577E1B-5CDE-46E4-8FA7-06B8B4F8F821}" destId="{7DE1129F-9719-4156-A34A-CCE781BD5667}" srcOrd="6" destOrd="0" parTransId="{82ADA738-0AE1-46BF-B034-8D904A82FA0A}" sibTransId="{8771AAD1-2BCD-48E2-8F4B-B04C6C7EF105}"/>
    <dgm:cxn modelId="{9DF2DD36-8847-478B-BC06-979B9051069F}" type="presParOf" srcId="{EE8E2894-0503-4115-A9E2-C3424672CE12}" destId="{30B027D5-D087-4AB3-871C-D88D41200B49}" srcOrd="0" destOrd="0" presId="urn:microsoft.com/office/officeart/2008/layout/LinedList"/>
    <dgm:cxn modelId="{575C4ECC-C73A-4C0A-8F96-524371260589}" type="presParOf" srcId="{EE8E2894-0503-4115-A9E2-C3424672CE12}" destId="{34615E78-30C8-4DDC-BDD1-5C41D527108A}" srcOrd="1" destOrd="0" presId="urn:microsoft.com/office/officeart/2008/layout/LinedList"/>
    <dgm:cxn modelId="{164B1889-D9AA-4640-80ED-1827BD2D3E2A}" type="presParOf" srcId="{34615E78-30C8-4DDC-BDD1-5C41D527108A}" destId="{19729B98-B96D-48D0-BBB0-293F7F50F341}" srcOrd="0" destOrd="0" presId="urn:microsoft.com/office/officeart/2008/layout/LinedList"/>
    <dgm:cxn modelId="{DB531D9C-ACBD-43C5-AD68-C17F8F718612}" type="presParOf" srcId="{34615E78-30C8-4DDC-BDD1-5C41D527108A}" destId="{2FC7F55D-947E-44DA-B004-54E898408957}" srcOrd="1" destOrd="0" presId="urn:microsoft.com/office/officeart/2008/layout/LinedList"/>
    <dgm:cxn modelId="{135EA3AB-7C2C-49CA-9B5B-D636720A402D}" type="presParOf" srcId="{EE8E2894-0503-4115-A9E2-C3424672CE12}" destId="{D1F18BDB-5878-4F12-9587-7CBC333033BB}" srcOrd="2" destOrd="0" presId="urn:microsoft.com/office/officeart/2008/layout/LinedList"/>
    <dgm:cxn modelId="{C19426F9-6976-4A6C-9098-E0D3D196D905}" type="presParOf" srcId="{EE8E2894-0503-4115-A9E2-C3424672CE12}" destId="{FD636E29-0514-4E8C-A97C-E1965E77FEA2}" srcOrd="3" destOrd="0" presId="urn:microsoft.com/office/officeart/2008/layout/LinedList"/>
    <dgm:cxn modelId="{60193A25-6AA5-4EAD-8C1E-83C87390E97D}" type="presParOf" srcId="{FD636E29-0514-4E8C-A97C-E1965E77FEA2}" destId="{3215D07E-08AC-4E83-85EC-48DCFFFE9BA3}" srcOrd="0" destOrd="0" presId="urn:microsoft.com/office/officeart/2008/layout/LinedList"/>
    <dgm:cxn modelId="{DD28FDB0-CD64-489F-A292-AAB6DEB9F45A}" type="presParOf" srcId="{FD636E29-0514-4E8C-A97C-E1965E77FEA2}" destId="{AB34641E-556D-41A2-8013-7CAE3C540260}" srcOrd="1" destOrd="0" presId="urn:microsoft.com/office/officeart/2008/layout/LinedList"/>
    <dgm:cxn modelId="{294F7237-09F4-4159-8B28-A7A9BFCD918C}" type="presParOf" srcId="{EE8E2894-0503-4115-A9E2-C3424672CE12}" destId="{6F26ED90-815E-4C49-AC59-02301AA08121}" srcOrd="4" destOrd="0" presId="urn:microsoft.com/office/officeart/2008/layout/LinedList"/>
    <dgm:cxn modelId="{FAE6A96D-B580-45A5-B143-1C0CCD05D905}" type="presParOf" srcId="{EE8E2894-0503-4115-A9E2-C3424672CE12}" destId="{955CFDE2-A4D5-47DC-A72D-6FDC3E35E47A}" srcOrd="5" destOrd="0" presId="urn:microsoft.com/office/officeart/2008/layout/LinedList"/>
    <dgm:cxn modelId="{48CA81CE-2A66-426C-84B3-5A3BC9DEFDDD}" type="presParOf" srcId="{955CFDE2-A4D5-47DC-A72D-6FDC3E35E47A}" destId="{477C18C4-A818-4474-A2A2-4554C1E8D5D8}" srcOrd="0" destOrd="0" presId="urn:microsoft.com/office/officeart/2008/layout/LinedList"/>
    <dgm:cxn modelId="{7936817B-93FA-4525-A6BC-A6838F06DBE4}" type="presParOf" srcId="{955CFDE2-A4D5-47DC-A72D-6FDC3E35E47A}" destId="{6F98EF76-8225-40B9-80A3-5DEA6A104425}" srcOrd="1" destOrd="0" presId="urn:microsoft.com/office/officeart/2008/layout/LinedList"/>
    <dgm:cxn modelId="{71ED5131-CF75-4414-B4AC-26251C181F54}" type="presParOf" srcId="{EE8E2894-0503-4115-A9E2-C3424672CE12}" destId="{E070F2E2-5B3E-4EF1-A636-F0A016507F7F}" srcOrd="6" destOrd="0" presId="urn:microsoft.com/office/officeart/2008/layout/LinedList"/>
    <dgm:cxn modelId="{5A4F8C2E-3FBA-4FAD-937D-812D810B98D3}" type="presParOf" srcId="{EE8E2894-0503-4115-A9E2-C3424672CE12}" destId="{CC64C360-4F0B-47BD-8E90-F9DA5CE95311}" srcOrd="7" destOrd="0" presId="urn:microsoft.com/office/officeart/2008/layout/LinedList"/>
    <dgm:cxn modelId="{8F40505C-4889-4A49-887E-6F08B13ED714}" type="presParOf" srcId="{CC64C360-4F0B-47BD-8E90-F9DA5CE95311}" destId="{5AD66302-59C2-4321-BE2A-FDFC60210695}" srcOrd="0" destOrd="0" presId="urn:microsoft.com/office/officeart/2008/layout/LinedList"/>
    <dgm:cxn modelId="{E8F6B882-1DE3-4F67-8392-2C8472CF7C71}" type="presParOf" srcId="{CC64C360-4F0B-47BD-8E90-F9DA5CE95311}" destId="{761A6401-7F11-499E-BA3C-0B4C320666B1}" srcOrd="1" destOrd="0" presId="urn:microsoft.com/office/officeart/2008/layout/LinedList"/>
    <dgm:cxn modelId="{2FF50D80-8158-4CB8-B932-3DDC07EE6055}" type="presParOf" srcId="{EE8E2894-0503-4115-A9E2-C3424672CE12}" destId="{84C3F48C-DB07-4AC0-BF2A-6A4526FDBA79}" srcOrd="8" destOrd="0" presId="urn:microsoft.com/office/officeart/2008/layout/LinedList"/>
    <dgm:cxn modelId="{EF5C6054-58E8-43B7-B456-062C9B0EB2DC}" type="presParOf" srcId="{EE8E2894-0503-4115-A9E2-C3424672CE12}" destId="{0653F8D4-F11F-41BE-8BD1-0821588FCFD1}" srcOrd="9" destOrd="0" presId="urn:microsoft.com/office/officeart/2008/layout/LinedList"/>
    <dgm:cxn modelId="{DB7D1BC0-5C49-4DF0-BEE9-BCF7544EF0AA}" type="presParOf" srcId="{0653F8D4-F11F-41BE-8BD1-0821588FCFD1}" destId="{D1E76702-D123-4B6D-A656-1F982744FE34}" srcOrd="0" destOrd="0" presId="urn:microsoft.com/office/officeart/2008/layout/LinedList"/>
    <dgm:cxn modelId="{6BFF316D-14B4-4CD6-AD21-1A09154DE657}" type="presParOf" srcId="{0653F8D4-F11F-41BE-8BD1-0821588FCFD1}" destId="{55751A8B-2A7C-4231-9834-A573269EA022}" srcOrd="1" destOrd="0" presId="urn:microsoft.com/office/officeart/2008/layout/LinedList"/>
    <dgm:cxn modelId="{3E8E2C07-A7EF-4ED3-8407-3518087782B0}" type="presParOf" srcId="{EE8E2894-0503-4115-A9E2-C3424672CE12}" destId="{6E2EBF28-88D9-4CB5-BF41-56CF9E13CB57}" srcOrd="10" destOrd="0" presId="urn:microsoft.com/office/officeart/2008/layout/LinedList"/>
    <dgm:cxn modelId="{A34081CF-5BAF-4C0D-A961-829F31232FA5}" type="presParOf" srcId="{EE8E2894-0503-4115-A9E2-C3424672CE12}" destId="{669CEF9C-0932-4BD9-97B0-6187A6122528}" srcOrd="11" destOrd="0" presId="urn:microsoft.com/office/officeart/2008/layout/LinedList"/>
    <dgm:cxn modelId="{736203B3-1A26-424C-8042-40CEC7C7909C}" type="presParOf" srcId="{669CEF9C-0932-4BD9-97B0-6187A6122528}" destId="{6CC40A76-AF85-401F-915A-BFAA255B7287}" srcOrd="0" destOrd="0" presId="urn:microsoft.com/office/officeart/2008/layout/LinedList"/>
    <dgm:cxn modelId="{4D5F437D-2EF3-4F37-894E-47C7FE6313AA}" type="presParOf" srcId="{669CEF9C-0932-4BD9-97B0-6187A6122528}" destId="{8551444E-B748-4509-B173-38ED2295ED80}" srcOrd="1" destOrd="0" presId="urn:microsoft.com/office/officeart/2008/layout/LinedList"/>
    <dgm:cxn modelId="{4134E8E5-22F8-4B64-8369-A018DFB45EFC}" type="presParOf" srcId="{EE8E2894-0503-4115-A9E2-C3424672CE12}" destId="{2D6F4197-472A-4503-90D3-AB48E6B6C8D1}" srcOrd="12" destOrd="0" presId="urn:microsoft.com/office/officeart/2008/layout/LinedList"/>
    <dgm:cxn modelId="{F05DFACE-80B1-469E-A646-0E8DF046E13B}" type="presParOf" srcId="{EE8E2894-0503-4115-A9E2-C3424672CE12}" destId="{7D929E65-6F90-4CD3-AD81-55E98D4456E1}" srcOrd="13" destOrd="0" presId="urn:microsoft.com/office/officeart/2008/layout/LinedList"/>
    <dgm:cxn modelId="{1D7318A8-1CF4-459F-8D20-AA899F08DC26}" type="presParOf" srcId="{7D929E65-6F90-4CD3-AD81-55E98D4456E1}" destId="{4565C3BD-8901-48CB-8061-652BC67DE00A}" srcOrd="0" destOrd="0" presId="urn:microsoft.com/office/officeart/2008/layout/LinedList"/>
    <dgm:cxn modelId="{623BC36D-2BBF-4F72-8ED9-6DE28658FA15}" type="presParOf" srcId="{7D929E65-6F90-4CD3-AD81-55E98D4456E1}" destId="{FCE317BE-C007-48A6-978F-A11CD969951F}" srcOrd="1" destOrd="0" presId="urn:microsoft.com/office/officeart/2008/layout/LinedList"/>
    <dgm:cxn modelId="{F662D9AF-B1C1-4C1F-BDC6-F8F4E58137BC}" type="presParOf" srcId="{EE8E2894-0503-4115-A9E2-C3424672CE12}" destId="{0EE102A8-CF71-4F54-A3D7-82A62FD82E6E}" srcOrd="14" destOrd="0" presId="urn:microsoft.com/office/officeart/2008/layout/LinedList"/>
    <dgm:cxn modelId="{2879EE90-85F2-44BB-8279-7EA3062E9CB6}" type="presParOf" srcId="{EE8E2894-0503-4115-A9E2-C3424672CE12}" destId="{4C626A2C-707D-4665-A791-0B5F48DB3DE4}" srcOrd="15" destOrd="0" presId="urn:microsoft.com/office/officeart/2008/layout/LinedList"/>
    <dgm:cxn modelId="{69F8FA4F-4379-4687-8305-BEA43B01A02F}" type="presParOf" srcId="{4C626A2C-707D-4665-A791-0B5F48DB3DE4}" destId="{74BA58CF-7FC5-43AA-9D27-B5CD3475FB7D}" srcOrd="0" destOrd="0" presId="urn:microsoft.com/office/officeart/2008/layout/LinedList"/>
    <dgm:cxn modelId="{C971E7F4-C651-4E5B-B070-8E1CA4EE3083}" type="presParOf" srcId="{4C626A2C-707D-4665-A791-0B5F48DB3DE4}" destId="{5F9E20FB-B15A-45F4-A236-37840849FEEA}" srcOrd="1" destOrd="0" presId="urn:microsoft.com/office/officeart/2008/layout/LinedList"/>
    <dgm:cxn modelId="{4EA9E68C-F92F-4A78-AA86-E4E62C2C643C}" type="presParOf" srcId="{EE8E2894-0503-4115-A9E2-C3424672CE12}" destId="{206F9A56-03A5-4CDC-89CC-837BA0C31B34}" srcOrd="16" destOrd="0" presId="urn:microsoft.com/office/officeart/2008/layout/LinedList"/>
    <dgm:cxn modelId="{C5F1B509-F86B-4632-8CF3-BFD0FF990184}" type="presParOf" srcId="{EE8E2894-0503-4115-A9E2-C3424672CE12}" destId="{63A1227C-7CB8-418B-ACA7-01DDD7618F58}" srcOrd="17" destOrd="0" presId="urn:microsoft.com/office/officeart/2008/layout/LinedList"/>
    <dgm:cxn modelId="{FCA3F827-05FE-44B3-B27C-8BFD1D4AB09B}" type="presParOf" srcId="{63A1227C-7CB8-418B-ACA7-01DDD7618F58}" destId="{81138D9F-8DD9-4975-8E8A-316391663309}" srcOrd="0" destOrd="0" presId="urn:microsoft.com/office/officeart/2008/layout/LinedList"/>
    <dgm:cxn modelId="{A70DD59B-FF16-49EB-90FC-DC74333A8DD1}" type="presParOf" srcId="{63A1227C-7CB8-418B-ACA7-01DDD7618F58}" destId="{66EFB667-9033-4718-BF10-4D3AB2E29CF5}" srcOrd="1" destOrd="0" presId="urn:microsoft.com/office/officeart/2008/layout/LinedList"/>
    <dgm:cxn modelId="{0EC828E7-36F7-4507-8493-B5064C2B68A8}" type="presParOf" srcId="{EE8E2894-0503-4115-A9E2-C3424672CE12}" destId="{7D191650-D8AB-42A2-8B68-8B31E1276E01}" srcOrd="18" destOrd="0" presId="urn:microsoft.com/office/officeart/2008/layout/LinedList"/>
    <dgm:cxn modelId="{F9F81666-F48A-4AEB-9E0E-BAA51D458206}" type="presParOf" srcId="{EE8E2894-0503-4115-A9E2-C3424672CE12}" destId="{922E6DF3-6968-462C-BD36-FD625C821C2C}" srcOrd="19" destOrd="0" presId="urn:microsoft.com/office/officeart/2008/layout/LinedList"/>
    <dgm:cxn modelId="{C3E4E86E-3B64-447D-BCC7-43501AD04023}" type="presParOf" srcId="{922E6DF3-6968-462C-BD36-FD625C821C2C}" destId="{4958E717-4D0E-4555-9188-CF5B335D9F39}" srcOrd="0" destOrd="0" presId="urn:microsoft.com/office/officeart/2008/layout/LinedList"/>
    <dgm:cxn modelId="{9E61161C-99CE-4A82-91D0-47FFD21103F5}" type="presParOf" srcId="{922E6DF3-6968-462C-BD36-FD625C821C2C}" destId="{01181052-9BB6-4130-AC8C-2D27818710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B58F8-7CDD-448D-B58A-EB71DFE7794A}">
      <dsp:nvSpPr>
        <dsp:cNvPr id="0" name=""/>
        <dsp:cNvSpPr/>
      </dsp:nvSpPr>
      <dsp:spPr>
        <a:xfrm>
          <a:off x="0" y="76995"/>
          <a:ext cx="10515600" cy="950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purpose of this NOFO is to target efforts to reduce unsheltered homelessness, especially in communities with very high numbers of people experiencing unsheltered homelessness and rural homelessness. </a:t>
          </a:r>
        </a:p>
      </dsp:txBody>
      <dsp:txXfrm>
        <a:off x="46424" y="123419"/>
        <a:ext cx="10422752" cy="858142"/>
      </dsp:txXfrm>
    </dsp:sp>
    <dsp:sp modelId="{159F060D-7DD5-4609-91C6-CF4B2EE86280}">
      <dsp:nvSpPr>
        <dsp:cNvPr id="0" name=""/>
        <dsp:cNvSpPr/>
      </dsp:nvSpPr>
      <dsp:spPr>
        <a:xfrm>
          <a:off x="0" y="1076946"/>
          <a:ext cx="10515600" cy="950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This NOFO will assist CoCs in reducing homelessness among people with severe service needs, especially people with histories of unsheltered homelessness. </a:t>
          </a:r>
        </a:p>
      </dsp:txBody>
      <dsp:txXfrm>
        <a:off x="46424" y="1123370"/>
        <a:ext cx="10422752" cy="858142"/>
      </dsp:txXfrm>
    </dsp:sp>
    <dsp:sp modelId="{27C7FE15-2CD4-477F-B438-D4BEA6C31B9B}">
      <dsp:nvSpPr>
        <dsp:cNvPr id="0" name=""/>
        <dsp:cNvSpPr/>
      </dsp:nvSpPr>
      <dsp:spPr>
        <a:xfrm>
          <a:off x="0" y="2076896"/>
          <a:ext cx="10515600" cy="950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CoCs must demonstrate a comprehensive, coordinated approach to reducing unsheltered homelessness. This approach should be grounded in Housing First and public health principles. This includes improving service engagement, health outcomes, and housing stability among highly vulnerable unsheltered individuals and families. </a:t>
          </a:r>
        </a:p>
      </dsp:txBody>
      <dsp:txXfrm>
        <a:off x="46424" y="2123320"/>
        <a:ext cx="10422752" cy="858142"/>
      </dsp:txXfrm>
    </dsp:sp>
    <dsp:sp modelId="{348B3F9B-21FC-4FED-BA35-C974FCA8B153}">
      <dsp:nvSpPr>
        <dsp:cNvPr id="0" name=""/>
        <dsp:cNvSpPr/>
      </dsp:nvSpPr>
      <dsp:spPr>
        <a:xfrm>
          <a:off x="0" y="3076847"/>
          <a:ext cx="10515600" cy="950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CoC’s comprehensive approach should advance equity and demonstrate involvement of individuals with lived experience of homelessness in service delivery and decision making. </a:t>
          </a:r>
        </a:p>
      </dsp:txBody>
      <dsp:txXfrm>
        <a:off x="46424" y="3123271"/>
        <a:ext cx="10422752" cy="858142"/>
      </dsp:txXfrm>
    </dsp:sp>
    <dsp:sp modelId="{359DDEB7-E966-407E-AB0F-2E1D68BE2D66}">
      <dsp:nvSpPr>
        <dsp:cNvPr id="0" name=""/>
        <dsp:cNvSpPr/>
      </dsp:nvSpPr>
      <dsp:spPr>
        <a:xfrm>
          <a:off x="0" y="4076797"/>
          <a:ext cx="10515600" cy="950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CoC’s comprehensive approach should include partnership with health and housing agencies to leverage mainstream housing and healthcare resources. These partnerships should support the Housing First and public health principles defined above. </a:t>
          </a:r>
        </a:p>
      </dsp:txBody>
      <dsp:txXfrm>
        <a:off x="46424" y="4123221"/>
        <a:ext cx="10422752" cy="858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F2F42-E928-4EF4-BB5F-7A4418EE9567}">
      <dsp:nvSpPr>
        <dsp:cNvPr id="0" name=""/>
        <dsp:cNvSpPr/>
      </dsp:nvSpPr>
      <dsp:spPr>
        <a:xfrm>
          <a:off x="82613" y="908559"/>
          <a:ext cx="897246" cy="897246"/>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F6F8EC-7E5C-4463-9328-37E1A8A45B17}">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F3AC13-B76A-4735-BED6-ECCCE3ACA0F0}">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Continuously advance best practices</a:t>
          </a:r>
        </a:p>
      </dsp:txBody>
      <dsp:txXfrm>
        <a:off x="1172126" y="908559"/>
        <a:ext cx="2114937" cy="897246"/>
      </dsp:txXfrm>
    </dsp:sp>
    <dsp:sp modelId="{96345AEE-1912-473E-9956-A5CC04F2D468}">
      <dsp:nvSpPr>
        <dsp:cNvPr id="0" name=""/>
        <dsp:cNvSpPr/>
      </dsp:nvSpPr>
      <dsp:spPr>
        <a:xfrm>
          <a:off x="3655575" y="908559"/>
          <a:ext cx="897246" cy="897246"/>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26B2C-440D-458B-8269-B195C6632282}">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08EA6D-9533-4C3B-A588-12B05FBC4667}">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Streamline the delivery of assistance</a:t>
          </a:r>
        </a:p>
      </dsp:txBody>
      <dsp:txXfrm>
        <a:off x="4745088" y="908559"/>
        <a:ext cx="2114937" cy="897246"/>
      </dsp:txXfrm>
    </dsp:sp>
    <dsp:sp modelId="{209A97A4-1049-45DA-8BD7-4E9C05A42DDC}">
      <dsp:nvSpPr>
        <dsp:cNvPr id="0" name=""/>
        <dsp:cNvSpPr/>
      </dsp:nvSpPr>
      <dsp:spPr>
        <a:xfrm>
          <a:off x="7228536" y="908559"/>
          <a:ext cx="897246" cy="897246"/>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5375F1-C0B3-48B1-AA8C-8062E5556C7A}">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B6B36F-AB38-4C25-8FCF-F635B5AE732E}">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Leverage the expertise of people who have experienced homelessness</a:t>
          </a:r>
        </a:p>
      </dsp:txBody>
      <dsp:txXfrm>
        <a:off x="8318049" y="908559"/>
        <a:ext cx="2114937" cy="897246"/>
      </dsp:txXfrm>
    </dsp:sp>
    <dsp:sp modelId="{4380AABD-AE9D-496F-8D17-496666FA1ECC}">
      <dsp:nvSpPr>
        <dsp:cNvPr id="0" name=""/>
        <dsp:cNvSpPr/>
      </dsp:nvSpPr>
      <dsp:spPr>
        <a:xfrm>
          <a:off x="82613" y="2545532"/>
          <a:ext cx="897246" cy="897246"/>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A3461-C4EE-4A3C-958E-DA26AA10CCAA}">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F93625-1FA9-4E78-933E-44F06A2429F4}">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Advance equity in service design and delivery</a:t>
          </a:r>
        </a:p>
      </dsp:txBody>
      <dsp:txXfrm>
        <a:off x="1172126" y="2545532"/>
        <a:ext cx="2114937" cy="897246"/>
      </dsp:txXfrm>
    </dsp:sp>
    <dsp:sp modelId="{62522938-BBF9-4ABB-940A-37E3D2FF94DB}">
      <dsp:nvSpPr>
        <dsp:cNvPr id="0" name=""/>
        <dsp:cNvSpPr/>
      </dsp:nvSpPr>
      <dsp:spPr>
        <a:xfrm>
          <a:off x="3655575" y="2545532"/>
          <a:ext cx="897246" cy="897246"/>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F531B1-146A-4A87-8B19-94B12CE6C117}">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9EC687-F5B9-4F7C-A010-E9FFB1D3CAA6}">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Utilize local data and measure outcomes</a:t>
          </a:r>
        </a:p>
      </dsp:txBody>
      <dsp:txXfrm>
        <a:off x="4745088" y="2545532"/>
        <a:ext cx="2114937" cy="897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49732-76BF-4EBE-A7A0-4FF981260F56}">
      <dsp:nvSpPr>
        <dsp:cNvPr id="0" name=""/>
        <dsp:cNvSpPr/>
      </dsp:nvSpPr>
      <dsp:spPr>
        <a:xfrm>
          <a:off x="0" y="79801"/>
          <a:ext cx="6263640" cy="9931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Coordinated Homeless Outreach</a:t>
          </a:r>
        </a:p>
      </dsp:txBody>
      <dsp:txXfrm>
        <a:off x="48481" y="128282"/>
        <a:ext cx="6166678" cy="896166"/>
      </dsp:txXfrm>
    </dsp:sp>
    <dsp:sp modelId="{F45A462B-FFCA-4E15-A47B-C317ABB7B8A3}">
      <dsp:nvSpPr>
        <dsp:cNvPr id="0" name=""/>
        <dsp:cNvSpPr/>
      </dsp:nvSpPr>
      <dsp:spPr>
        <a:xfrm>
          <a:off x="0" y="1144930"/>
          <a:ext cx="6263640" cy="993128"/>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Health Care and Supportive Services</a:t>
          </a:r>
        </a:p>
      </dsp:txBody>
      <dsp:txXfrm>
        <a:off x="48481" y="1193411"/>
        <a:ext cx="6166678" cy="896166"/>
      </dsp:txXfrm>
    </dsp:sp>
    <dsp:sp modelId="{08030CF8-9624-4AC5-9836-AAA91396C190}">
      <dsp:nvSpPr>
        <dsp:cNvPr id="0" name=""/>
        <dsp:cNvSpPr/>
      </dsp:nvSpPr>
      <dsp:spPr>
        <a:xfrm>
          <a:off x="0" y="2210059"/>
          <a:ext cx="6263640" cy="99312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Strategy to offer Low Threshold/Non-Congregate Shelter</a:t>
          </a:r>
        </a:p>
      </dsp:txBody>
      <dsp:txXfrm>
        <a:off x="48481" y="2258540"/>
        <a:ext cx="6166678" cy="896166"/>
      </dsp:txXfrm>
    </dsp:sp>
    <dsp:sp modelId="{7897C37E-DDF7-4C9A-8AA5-912BD5B5F603}">
      <dsp:nvSpPr>
        <dsp:cNvPr id="0" name=""/>
        <dsp:cNvSpPr/>
      </dsp:nvSpPr>
      <dsp:spPr>
        <a:xfrm>
          <a:off x="0" y="3275188"/>
          <a:ext cx="6263640" cy="993128"/>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Housing First/Reduce Barriers to Housing</a:t>
          </a:r>
        </a:p>
      </dsp:txBody>
      <dsp:txXfrm>
        <a:off x="48481" y="3323669"/>
        <a:ext cx="6166678" cy="896166"/>
      </dsp:txXfrm>
    </dsp:sp>
    <dsp:sp modelId="{3BA14AD7-4941-44D7-ACDB-786F056812C4}">
      <dsp:nvSpPr>
        <dsp:cNvPr id="0" name=""/>
        <dsp:cNvSpPr/>
      </dsp:nvSpPr>
      <dsp:spPr>
        <a:xfrm>
          <a:off x="0" y="4340317"/>
          <a:ext cx="6263640" cy="9931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Leverage Mainstream Housing and Engage Landlords</a:t>
          </a:r>
        </a:p>
      </dsp:txBody>
      <dsp:txXfrm>
        <a:off x="48481" y="4388798"/>
        <a:ext cx="6166678" cy="896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027D5-D087-4AB3-871C-D88D41200B49}">
      <dsp:nvSpPr>
        <dsp:cNvPr id="0" name=""/>
        <dsp:cNvSpPr/>
      </dsp:nvSpPr>
      <dsp:spPr>
        <a:xfrm>
          <a:off x="0" y="735"/>
          <a:ext cx="73238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29B98-B96D-48D0-BBB0-293F7F50F341}">
      <dsp:nvSpPr>
        <dsp:cNvPr id="0" name=""/>
        <dsp:cNvSpPr/>
      </dsp:nvSpPr>
      <dsp:spPr>
        <a:xfrm>
          <a:off x="0" y="735"/>
          <a:ext cx="7323838" cy="60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Special NOFO Released by HUD					June 22</a:t>
          </a:r>
        </a:p>
      </dsp:txBody>
      <dsp:txXfrm>
        <a:off x="0" y="735"/>
        <a:ext cx="7323838" cy="602324"/>
      </dsp:txXfrm>
    </dsp:sp>
    <dsp:sp modelId="{D1F18BDB-5878-4F12-9587-7CBC333033BB}">
      <dsp:nvSpPr>
        <dsp:cNvPr id="0" name=""/>
        <dsp:cNvSpPr/>
      </dsp:nvSpPr>
      <dsp:spPr>
        <a:xfrm>
          <a:off x="0" y="603059"/>
          <a:ext cx="7323838" cy="0"/>
        </a:xfrm>
        <a:prstGeom prst="line">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5D07E-08AC-4E83-85EC-48DCFFFE9BA3}">
      <dsp:nvSpPr>
        <dsp:cNvPr id="0" name=""/>
        <dsp:cNvSpPr/>
      </dsp:nvSpPr>
      <dsp:spPr>
        <a:xfrm>
          <a:off x="0" y="603059"/>
          <a:ext cx="7323838" cy="60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RFP Notice Released						August 11</a:t>
          </a:r>
        </a:p>
      </dsp:txBody>
      <dsp:txXfrm>
        <a:off x="0" y="603059"/>
        <a:ext cx="7323838" cy="602324"/>
      </dsp:txXfrm>
    </dsp:sp>
    <dsp:sp modelId="{6F26ED90-815E-4C49-AC59-02301AA08121}">
      <dsp:nvSpPr>
        <dsp:cNvPr id="0" name=""/>
        <dsp:cNvSpPr/>
      </dsp:nvSpPr>
      <dsp:spPr>
        <a:xfrm>
          <a:off x="0" y="1205384"/>
          <a:ext cx="7323838" cy="0"/>
        </a:xfrm>
        <a:prstGeom prst="line">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7C18C4-A818-4474-A2A2-4554C1E8D5D8}">
      <dsp:nvSpPr>
        <dsp:cNvPr id="0" name=""/>
        <dsp:cNvSpPr/>
      </dsp:nvSpPr>
      <dsp:spPr>
        <a:xfrm>
          <a:off x="0" y="1205384"/>
          <a:ext cx="7323838" cy="60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Community-wide Special NOFO webinar				August 16</a:t>
          </a:r>
        </a:p>
      </dsp:txBody>
      <dsp:txXfrm>
        <a:off x="0" y="1205384"/>
        <a:ext cx="7323838" cy="602324"/>
      </dsp:txXfrm>
    </dsp:sp>
    <dsp:sp modelId="{E070F2E2-5B3E-4EF1-A636-F0A016507F7F}">
      <dsp:nvSpPr>
        <dsp:cNvPr id="0" name=""/>
        <dsp:cNvSpPr/>
      </dsp:nvSpPr>
      <dsp:spPr>
        <a:xfrm>
          <a:off x="0" y="1807708"/>
          <a:ext cx="7323838"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66302-59C2-4321-BE2A-FDFC60210695}">
      <dsp:nvSpPr>
        <dsp:cNvPr id="0" name=""/>
        <dsp:cNvSpPr/>
      </dsp:nvSpPr>
      <dsp:spPr>
        <a:xfrm>
          <a:off x="0" y="1807708"/>
          <a:ext cx="7323838" cy="60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Application and Scoring Matrix Released				August 16</a:t>
          </a:r>
        </a:p>
      </dsp:txBody>
      <dsp:txXfrm>
        <a:off x="0" y="1807708"/>
        <a:ext cx="7323838" cy="602324"/>
      </dsp:txXfrm>
    </dsp:sp>
    <dsp:sp modelId="{84C3F48C-DB07-4AC0-BF2A-6A4526FDBA79}">
      <dsp:nvSpPr>
        <dsp:cNvPr id="0" name=""/>
        <dsp:cNvSpPr/>
      </dsp:nvSpPr>
      <dsp:spPr>
        <a:xfrm>
          <a:off x="0" y="2410033"/>
          <a:ext cx="7323838" cy="0"/>
        </a:xfrm>
        <a:prstGeom prst="line">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76702-D123-4B6D-A656-1F982744FE34}">
      <dsp:nvSpPr>
        <dsp:cNvPr id="0" name=""/>
        <dsp:cNvSpPr/>
      </dsp:nvSpPr>
      <dsp:spPr>
        <a:xfrm>
          <a:off x="0" y="2410033"/>
          <a:ext cx="7323838" cy="60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Local Applications Due 						September 8</a:t>
          </a:r>
        </a:p>
      </dsp:txBody>
      <dsp:txXfrm>
        <a:off x="0" y="2410033"/>
        <a:ext cx="7323838" cy="602324"/>
      </dsp:txXfrm>
    </dsp:sp>
    <dsp:sp modelId="{6E2EBF28-88D9-4CB5-BF41-56CF9E13CB57}">
      <dsp:nvSpPr>
        <dsp:cNvPr id="0" name=""/>
        <dsp:cNvSpPr/>
      </dsp:nvSpPr>
      <dsp:spPr>
        <a:xfrm>
          <a:off x="0" y="3012357"/>
          <a:ext cx="7323838" cy="0"/>
        </a:xfrm>
        <a:prstGeom prst="line">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40A76-AF85-401F-915A-BFAA255B7287}">
      <dsp:nvSpPr>
        <dsp:cNvPr id="0" name=""/>
        <dsp:cNvSpPr/>
      </dsp:nvSpPr>
      <dsp:spPr>
        <a:xfrm>
          <a:off x="0" y="3012358"/>
          <a:ext cx="7323838" cy="60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Rank and Review Period						September 8 – 19</a:t>
          </a:r>
        </a:p>
      </dsp:txBody>
      <dsp:txXfrm>
        <a:off x="0" y="3012358"/>
        <a:ext cx="7323838" cy="602324"/>
      </dsp:txXfrm>
    </dsp:sp>
    <dsp:sp modelId="{2D6F4197-472A-4503-90D3-AB48E6B6C8D1}">
      <dsp:nvSpPr>
        <dsp:cNvPr id="0" name=""/>
        <dsp:cNvSpPr/>
      </dsp:nvSpPr>
      <dsp:spPr>
        <a:xfrm>
          <a:off x="0" y="3614682"/>
          <a:ext cx="7323838"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5C3BD-8901-48CB-8061-652BC67DE00A}">
      <dsp:nvSpPr>
        <dsp:cNvPr id="0" name=""/>
        <dsp:cNvSpPr/>
      </dsp:nvSpPr>
      <dsp:spPr>
        <a:xfrm>
          <a:off x="0" y="3614682"/>
          <a:ext cx="7323838" cy="60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Scores Released							October 5th 							</a:t>
          </a:r>
        </a:p>
      </dsp:txBody>
      <dsp:txXfrm>
        <a:off x="0" y="3614682"/>
        <a:ext cx="7323838" cy="602324"/>
      </dsp:txXfrm>
    </dsp:sp>
    <dsp:sp modelId="{0EE102A8-CF71-4F54-A3D7-82A62FD82E6E}">
      <dsp:nvSpPr>
        <dsp:cNvPr id="0" name=""/>
        <dsp:cNvSpPr/>
      </dsp:nvSpPr>
      <dsp:spPr>
        <a:xfrm>
          <a:off x="0" y="4217007"/>
          <a:ext cx="7323838" cy="0"/>
        </a:xfrm>
        <a:prstGeom prst="line">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A58CF-7FC5-43AA-9D27-B5CD3475FB7D}">
      <dsp:nvSpPr>
        <dsp:cNvPr id="0" name=""/>
        <dsp:cNvSpPr/>
      </dsp:nvSpPr>
      <dsp:spPr>
        <a:xfrm>
          <a:off x="0" y="4217007"/>
          <a:ext cx="7323838" cy="60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Deadline for Scoring Appeals					October 7</a:t>
          </a:r>
        </a:p>
      </dsp:txBody>
      <dsp:txXfrm>
        <a:off x="0" y="4217007"/>
        <a:ext cx="7323838" cy="602324"/>
      </dsp:txXfrm>
    </dsp:sp>
    <dsp:sp modelId="{206F9A56-03A5-4CDC-89CC-837BA0C31B34}">
      <dsp:nvSpPr>
        <dsp:cNvPr id="0" name=""/>
        <dsp:cNvSpPr/>
      </dsp:nvSpPr>
      <dsp:spPr>
        <a:xfrm>
          <a:off x="0" y="4819331"/>
          <a:ext cx="7323838" cy="0"/>
        </a:xfrm>
        <a:prstGeom prst="line">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38D9F-8DD9-4975-8E8A-316391663309}">
      <dsp:nvSpPr>
        <dsp:cNvPr id="0" name=""/>
        <dsp:cNvSpPr/>
      </dsp:nvSpPr>
      <dsp:spPr>
        <a:xfrm>
          <a:off x="0" y="4819331"/>
          <a:ext cx="7323838" cy="60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Collaborative Application and Project Applications Posted		October 18</a:t>
          </a:r>
        </a:p>
      </dsp:txBody>
      <dsp:txXfrm>
        <a:off x="0" y="4819331"/>
        <a:ext cx="7323838" cy="602324"/>
      </dsp:txXfrm>
    </dsp:sp>
    <dsp:sp modelId="{7D191650-D8AB-42A2-8B68-8B31E1276E01}">
      <dsp:nvSpPr>
        <dsp:cNvPr id="0" name=""/>
        <dsp:cNvSpPr/>
      </dsp:nvSpPr>
      <dsp:spPr>
        <a:xfrm>
          <a:off x="0" y="5421656"/>
          <a:ext cx="732383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8E717-4D0E-4555-9188-CF5B335D9F39}">
      <dsp:nvSpPr>
        <dsp:cNvPr id="0" name=""/>
        <dsp:cNvSpPr/>
      </dsp:nvSpPr>
      <dsp:spPr>
        <a:xfrm>
          <a:off x="0" y="5421656"/>
          <a:ext cx="7323838" cy="60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CoC Submits Final Collaborative Application in E-Snaps		October 19</a:t>
          </a:r>
        </a:p>
      </dsp:txBody>
      <dsp:txXfrm>
        <a:off x="0" y="5421656"/>
        <a:ext cx="7323838" cy="6023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B6208-5A6B-41FD-84F4-C226C06D9896}"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AD81F-048C-43B3-987A-5161EAE4EAEA}" type="slidenum">
              <a:rPr lang="en-US" smtClean="0"/>
              <a:t>‹#›</a:t>
            </a:fld>
            <a:endParaRPr lang="en-US"/>
          </a:p>
        </p:txBody>
      </p:sp>
    </p:spTree>
    <p:extLst>
      <p:ext uri="{BB962C8B-B14F-4D97-AF65-F5344CB8AC3E}">
        <p14:creationId xmlns:p14="http://schemas.microsoft.com/office/powerpoint/2010/main" val="98156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D38A-CF04-7979-5465-81806B9C5A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7C9234-34B8-ABC3-7F49-D6266577C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E4359A-6AFB-1CA7-F013-B939760E8471}"/>
              </a:ext>
            </a:extLst>
          </p:cNvPr>
          <p:cNvSpPr>
            <a:spLocks noGrp="1"/>
          </p:cNvSpPr>
          <p:nvPr>
            <p:ph type="dt" sz="half" idx="10"/>
          </p:nvPr>
        </p:nvSpPr>
        <p:spPr/>
        <p:txBody>
          <a:bodyPr/>
          <a:lstStyle/>
          <a:p>
            <a:fld id="{8FA57419-0EFE-462F-B970-F9B15C7F50D7}" type="datetimeFigureOut">
              <a:rPr lang="en-US" smtClean="0"/>
              <a:t>8/16/2022</a:t>
            </a:fld>
            <a:endParaRPr lang="en-US"/>
          </a:p>
        </p:txBody>
      </p:sp>
      <p:sp>
        <p:nvSpPr>
          <p:cNvPr id="5" name="Footer Placeholder 4">
            <a:extLst>
              <a:ext uri="{FF2B5EF4-FFF2-40B4-BE49-F238E27FC236}">
                <a16:creationId xmlns:a16="http://schemas.microsoft.com/office/drawing/2014/main" id="{6C2CD470-F219-E49D-D001-7A4211494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7F661-64E5-ABB2-D32F-2C0B77C79161}"/>
              </a:ext>
            </a:extLst>
          </p:cNvPr>
          <p:cNvSpPr>
            <a:spLocks noGrp="1"/>
          </p:cNvSpPr>
          <p:nvPr>
            <p:ph type="sldNum" sz="quarter" idx="12"/>
          </p:nvPr>
        </p:nvSpPr>
        <p:spPr/>
        <p:txBody>
          <a:bodyPr/>
          <a:lstStyle/>
          <a:p>
            <a:fld id="{93E763DB-71D3-4664-9CE2-01A2247FD0C5}" type="slidenum">
              <a:rPr lang="en-US" smtClean="0"/>
              <a:t>‹#›</a:t>
            </a:fld>
            <a:endParaRPr lang="en-US"/>
          </a:p>
        </p:txBody>
      </p:sp>
    </p:spTree>
    <p:extLst>
      <p:ext uri="{BB962C8B-B14F-4D97-AF65-F5344CB8AC3E}">
        <p14:creationId xmlns:p14="http://schemas.microsoft.com/office/powerpoint/2010/main" val="235983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7E76-4C29-0BA6-006A-5D0523BD25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1DDAC-AFE8-E257-AACC-196FF4797B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F3149-2889-B24B-9F37-95A88D440253}"/>
              </a:ext>
            </a:extLst>
          </p:cNvPr>
          <p:cNvSpPr>
            <a:spLocks noGrp="1"/>
          </p:cNvSpPr>
          <p:nvPr>
            <p:ph type="dt" sz="half" idx="10"/>
          </p:nvPr>
        </p:nvSpPr>
        <p:spPr/>
        <p:txBody>
          <a:bodyPr/>
          <a:lstStyle/>
          <a:p>
            <a:fld id="{8FA57419-0EFE-462F-B970-F9B15C7F50D7}" type="datetimeFigureOut">
              <a:rPr lang="en-US" smtClean="0"/>
              <a:t>8/16/2022</a:t>
            </a:fld>
            <a:endParaRPr lang="en-US"/>
          </a:p>
        </p:txBody>
      </p:sp>
      <p:sp>
        <p:nvSpPr>
          <p:cNvPr id="5" name="Footer Placeholder 4">
            <a:extLst>
              <a:ext uri="{FF2B5EF4-FFF2-40B4-BE49-F238E27FC236}">
                <a16:creationId xmlns:a16="http://schemas.microsoft.com/office/drawing/2014/main" id="{55603013-9DE9-58A8-8013-6EAAEA46D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7E293-6DD6-259F-0898-8A68071BA7F6}"/>
              </a:ext>
            </a:extLst>
          </p:cNvPr>
          <p:cNvSpPr>
            <a:spLocks noGrp="1"/>
          </p:cNvSpPr>
          <p:nvPr>
            <p:ph type="sldNum" sz="quarter" idx="12"/>
          </p:nvPr>
        </p:nvSpPr>
        <p:spPr/>
        <p:txBody>
          <a:bodyPr/>
          <a:lstStyle/>
          <a:p>
            <a:fld id="{93E763DB-71D3-4664-9CE2-01A2247FD0C5}" type="slidenum">
              <a:rPr lang="en-US" smtClean="0"/>
              <a:t>‹#›</a:t>
            </a:fld>
            <a:endParaRPr lang="en-US"/>
          </a:p>
        </p:txBody>
      </p:sp>
    </p:spTree>
    <p:extLst>
      <p:ext uri="{BB962C8B-B14F-4D97-AF65-F5344CB8AC3E}">
        <p14:creationId xmlns:p14="http://schemas.microsoft.com/office/powerpoint/2010/main" val="351227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C90302-286E-ACE9-AB61-59E526DEAA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063783-879A-1A6E-242C-FC5AB6E065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22064-FBE5-EFCC-1E01-983512EB4AAC}"/>
              </a:ext>
            </a:extLst>
          </p:cNvPr>
          <p:cNvSpPr>
            <a:spLocks noGrp="1"/>
          </p:cNvSpPr>
          <p:nvPr>
            <p:ph type="dt" sz="half" idx="10"/>
          </p:nvPr>
        </p:nvSpPr>
        <p:spPr/>
        <p:txBody>
          <a:bodyPr/>
          <a:lstStyle/>
          <a:p>
            <a:fld id="{8FA57419-0EFE-462F-B970-F9B15C7F50D7}" type="datetimeFigureOut">
              <a:rPr lang="en-US" smtClean="0"/>
              <a:t>8/16/2022</a:t>
            </a:fld>
            <a:endParaRPr lang="en-US"/>
          </a:p>
        </p:txBody>
      </p:sp>
      <p:sp>
        <p:nvSpPr>
          <p:cNvPr id="5" name="Footer Placeholder 4">
            <a:extLst>
              <a:ext uri="{FF2B5EF4-FFF2-40B4-BE49-F238E27FC236}">
                <a16:creationId xmlns:a16="http://schemas.microsoft.com/office/drawing/2014/main" id="{D4F462C3-BC34-868C-0838-BE62DEECC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75B22-9F8A-5658-9C9A-0F6335D33286}"/>
              </a:ext>
            </a:extLst>
          </p:cNvPr>
          <p:cNvSpPr>
            <a:spLocks noGrp="1"/>
          </p:cNvSpPr>
          <p:nvPr>
            <p:ph type="sldNum" sz="quarter" idx="12"/>
          </p:nvPr>
        </p:nvSpPr>
        <p:spPr/>
        <p:txBody>
          <a:bodyPr/>
          <a:lstStyle/>
          <a:p>
            <a:fld id="{93E763DB-71D3-4664-9CE2-01A2247FD0C5}" type="slidenum">
              <a:rPr lang="en-US" smtClean="0"/>
              <a:t>‹#›</a:t>
            </a:fld>
            <a:endParaRPr lang="en-US"/>
          </a:p>
        </p:txBody>
      </p:sp>
    </p:spTree>
    <p:extLst>
      <p:ext uri="{BB962C8B-B14F-4D97-AF65-F5344CB8AC3E}">
        <p14:creationId xmlns:p14="http://schemas.microsoft.com/office/powerpoint/2010/main" val="349734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C5EC-0D67-C697-1E7B-DCE6FDC69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1DE00-6FF1-E8FA-A561-1443138797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C2CDC-F259-E4A6-4535-9BEB51288766}"/>
              </a:ext>
            </a:extLst>
          </p:cNvPr>
          <p:cNvSpPr>
            <a:spLocks noGrp="1"/>
          </p:cNvSpPr>
          <p:nvPr>
            <p:ph type="dt" sz="half" idx="10"/>
          </p:nvPr>
        </p:nvSpPr>
        <p:spPr/>
        <p:txBody>
          <a:bodyPr/>
          <a:lstStyle/>
          <a:p>
            <a:fld id="{8FA57419-0EFE-462F-B970-F9B15C7F50D7}" type="datetimeFigureOut">
              <a:rPr lang="en-US" smtClean="0"/>
              <a:t>8/16/2022</a:t>
            </a:fld>
            <a:endParaRPr lang="en-US"/>
          </a:p>
        </p:txBody>
      </p:sp>
      <p:sp>
        <p:nvSpPr>
          <p:cNvPr id="5" name="Footer Placeholder 4">
            <a:extLst>
              <a:ext uri="{FF2B5EF4-FFF2-40B4-BE49-F238E27FC236}">
                <a16:creationId xmlns:a16="http://schemas.microsoft.com/office/drawing/2014/main" id="{9FC3E41B-E0CC-6FE7-2381-4EF5D2412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CF786-A82C-754E-C1AC-F1894DB942B9}"/>
              </a:ext>
            </a:extLst>
          </p:cNvPr>
          <p:cNvSpPr>
            <a:spLocks noGrp="1"/>
          </p:cNvSpPr>
          <p:nvPr>
            <p:ph type="sldNum" sz="quarter" idx="12"/>
          </p:nvPr>
        </p:nvSpPr>
        <p:spPr/>
        <p:txBody>
          <a:bodyPr/>
          <a:lstStyle/>
          <a:p>
            <a:fld id="{93E763DB-71D3-4664-9CE2-01A2247FD0C5}" type="slidenum">
              <a:rPr lang="en-US" smtClean="0"/>
              <a:t>‹#›</a:t>
            </a:fld>
            <a:endParaRPr lang="en-US"/>
          </a:p>
        </p:txBody>
      </p:sp>
    </p:spTree>
    <p:extLst>
      <p:ext uri="{BB962C8B-B14F-4D97-AF65-F5344CB8AC3E}">
        <p14:creationId xmlns:p14="http://schemas.microsoft.com/office/powerpoint/2010/main" val="214834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1F57-3B3F-31A2-ABD0-DF5FD55471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0B8371-9BAF-68DE-47D1-E29EBA2879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1921A2-21E5-1329-EDDA-D9C87EF493E2}"/>
              </a:ext>
            </a:extLst>
          </p:cNvPr>
          <p:cNvSpPr>
            <a:spLocks noGrp="1"/>
          </p:cNvSpPr>
          <p:nvPr>
            <p:ph type="dt" sz="half" idx="10"/>
          </p:nvPr>
        </p:nvSpPr>
        <p:spPr/>
        <p:txBody>
          <a:bodyPr/>
          <a:lstStyle/>
          <a:p>
            <a:fld id="{8FA57419-0EFE-462F-B970-F9B15C7F50D7}" type="datetimeFigureOut">
              <a:rPr lang="en-US" smtClean="0"/>
              <a:t>8/16/2022</a:t>
            </a:fld>
            <a:endParaRPr lang="en-US"/>
          </a:p>
        </p:txBody>
      </p:sp>
      <p:sp>
        <p:nvSpPr>
          <p:cNvPr id="5" name="Footer Placeholder 4">
            <a:extLst>
              <a:ext uri="{FF2B5EF4-FFF2-40B4-BE49-F238E27FC236}">
                <a16:creationId xmlns:a16="http://schemas.microsoft.com/office/drawing/2014/main" id="{56F23D8E-CE68-6CF1-83E4-40B90F656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B825D-137F-13C4-D3FC-5EC276C95B81}"/>
              </a:ext>
            </a:extLst>
          </p:cNvPr>
          <p:cNvSpPr>
            <a:spLocks noGrp="1"/>
          </p:cNvSpPr>
          <p:nvPr>
            <p:ph type="sldNum" sz="quarter" idx="12"/>
          </p:nvPr>
        </p:nvSpPr>
        <p:spPr/>
        <p:txBody>
          <a:bodyPr/>
          <a:lstStyle/>
          <a:p>
            <a:fld id="{93E763DB-71D3-4664-9CE2-01A2247FD0C5}" type="slidenum">
              <a:rPr lang="en-US" smtClean="0"/>
              <a:t>‹#›</a:t>
            </a:fld>
            <a:endParaRPr lang="en-US"/>
          </a:p>
        </p:txBody>
      </p:sp>
    </p:spTree>
    <p:extLst>
      <p:ext uri="{BB962C8B-B14F-4D97-AF65-F5344CB8AC3E}">
        <p14:creationId xmlns:p14="http://schemas.microsoft.com/office/powerpoint/2010/main" val="419454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2472-290B-89FC-6239-F27B4AAE7D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A1FF83-55F2-8C3A-F3A8-C97BEB6F49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9EDB9-D3E8-DBE4-6C27-82A3C54F8A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B233A7-1A6D-71F6-FFF1-95C1B6DACDD6}"/>
              </a:ext>
            </a:extLst>
          </p:cNvPr>
          <p:cNvSpPr>
            <a:spLocks noGrp="1"/>
          </p:cNvSpPr>
          <p:nvPr>
            <p:ph type="dt" sz="half" idx="10"/>
          </p:nvPr>
        </p:nvSpPr>
        <p:spPr/>
        <p:txBody>
          <a:bodyPr/>
          <a:lstStyle/>
          <a:p>
            <a:fld id="{8FA57419-0EFE-462F-B970-F9B15C7F50D7}" type="datetimeFigureOut">
              <a:rPr lang="en-US" smtClean="0"/>
              <a:t>8/16/2022</a:t>
            </a:fld>
            <a:endParaRPr lang="en-US"/>
          </a:p>
        </p:txBody>
      </p:sp>
      <p:sp>
        <p:nvSpPr>
          <p:cNvPr id="6" name="Footer Placeholder 5">
            <a:extLst>
              <a:ext uri="{FF2B5EF4-FFF2-40B4-BE49-F238E27FC236}">
                <a16:creationId xmlns:a16="http://schemas.microsoft.com/office/drawing/2014/main" id="{F86307BF-BBED-1A43-B98A-15C1879D3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D5F2BB-791E-BE66-87E2-FDF16A37B765}"/>
              </a:ext>
            </a:extLst>
          </p:cNvPr>
          <p:cNvSpPr>
            <a:spLocks noGrp="1"/>
          </p:cNvSpPr>
          <p:nvPr>
            <p:ph type="sldNum" sz="quarter" idx="12"/>
          </p:nvPr>
        </p:nvSpPr>
        <p:spPr/>
        <p:txBody>
          <a:bodyPr/>
          <a:lstStyle/>
          <a:p>
            <a:fld id="{93E763DB-71D3-4664-9CE2-01A2247FD0C5}" type="slidenum">
              <a:rPr lang="en-US" smtClean="0"/>
              <a:t>‹#›</a:t>
            </a:fld>
            <a:endParaRPr lang="en-US"/>
          </a:p>
        </p:txBody>
      </p:sp>
    </p:spTree>
    <p:extLst>
      <p:ext uri="{BB962C8B-B14F-4D97-AF65-F5344CB8AC3E}">
        <p14:creationId xmlns:p14="http://schemas.microsoft.com/office/powerpoint/2010/main" val="381573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A10E-9EDD-D66E-8404-314A7F94BF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7E369-D25D-AD8F-05E7-5A71167FD8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7B487-80C6-5F2B-759F-2918802BE0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3E92CA-1A3C-2C5C-0943-5C4AD6D50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69122D-7401-4867-EEF4-D76E5505E3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B7B5FE-161E-123D-958D-8A814330B85B}"/>
              </a:ext>
            </a:extLst>
          </p:cNvPr>
          <p:cNvSpPr>
            <a:spLocks noGrp="1"/>
          </p:cNvSpPr>
          <p:nvPr>
            <p:ph type="dt" sz="half" idx="10"/>
          </p:nvPr>
        </p:nvSpPr>
        <p:spPr/>
        <p:txBody>
          <a:bodyPr/>
          <a:lstStyle/>
          <a:p>
            <a:fld id="{8FA57419-0EFE-462F-B970-F9B15C7F50D7}" type="datetimeFigureOut">
              <a:rPr lang="en-US" smtClean="0"/>
              <a:t>8/16/2022</a:t>
            </a:fld>
            <a:endParaRPr lang="en-US"/>
          </a:p>
        </p:txBody>
      </p:sp>
      <p:sp>
        <p:nvSpPr>
          <p:cNvPr id="8" name="Footer Placeholder 7">
            <a:extLst>
              <a:ext uri="{FF2B5EF4-FFF2-40B4-BE49-F238E27FC236}">
                <a16:creationId xmlns:a16="http://schemas.microsoft.com/office/drawing/2014/main" id="{1D53E5E0-CE5E-DE41-CFD5-EE69817C50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868250-F69B-E11E-1843-2728F9D4494C}"/>
              </a:ext>
            </a:extLst>
          </p:cNvPr>
          <p:cNvSpPr>
            <a:spLocks noGrp="1"/>
          </p:cNvSpPr>
          <p:nvPr>
            <p:ph type="sldNum" sz="quarter" idx="12"/>
          </p:nvPr>
        </p:nvSpPr>
        <p:spPr/>
        <p:txBody>
          <a:bodyPr/>
          <a:lstStyle/>
          <a:p>
            <a:fld id="{93E763DB-71D3-4664-9CE2-01A2247FD0C5}" type="slidenum">
              <a:rPr lang="en-US" smtClean="0"/>
              <a:t>‹#›</a:t>
            </a:fld>
            <a:endParaRPr lang="en-US"/>
          </a:p>
        </p:txBody>
      </p:sp>
    </p:spTree>
    <p:extLst>
      <p:ext uri="{BB962C8B-B14F-4D97-AF65-F5344CB8AC3E}">
        <p14:creationId xmlns:p14="http://schemas.microsoft.com/office/powerpoint/2010/main" val="54026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E1EF-B50A-311D-119D-4E9FF361E4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9E8E39-0381-1584-B828-FC18CEAEFBE7}"/>
              </a:ext>
            </a:extLst>
          </p:cNvPr>
          <p:cNvSpPr>
            <a:spLocks noGrp="1"/>
          </p:cNvSpPr>
          <p:nvPr>
            <p:ph type="dt" sz="half" idx="10"/>
          </p:nvPr>
        </p:nvSpPr>
        <p:spPr/>
        <p:txBody>
          <a:bodyPr/>
          <a:lstStyle/>
          <a:p>
            <a:fld id="{8FA57419-0EFE-462F-B970-F9B15C7F50D7}" type="datetimeFigureOut">
              <a:rPr lang="en-US" smtClean="0"/>
              <a:t>8/16/2022</a:t>
            </a:fld>
            <a:endParaRPr lang="en-US"/>
          </a:p>
        </p:txBody>
      </p:sp>
      <p:sp>
        <p:nvSpPr>
          <p:cNvPr id="4" name="Footer Placeholder 3">
            <a:extLst>
              <a:ext uri="{FF2B5EF4-FFF2-40B4-BE49-F238E27FC236}">
                <a16:creationId xmlns:a16="http://schemas.microsoft.com/office/drawing/2014/main" id="{961001C9-E868-E0B8-9D2C-718318D8E8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619325-77A1-9EB7-DB0F-5C8F0A6D94DE}"/>
              </a:ext>
            </a:extLst>
          </p:cNvPr>
          <p:cNvSpPr>
            <a:spLocks noGrp="1"/>
          </p:cNvSpPr>
          <p:nvPr>
            <p:ph type="sldNum" sz="quarter" idx="12"/>
          </p:nvPr>
        </p:nvSpPr>
        <p:spPr/>
        <p:txBody>
          <a:bodyPr/>
          <a:lstStyle/>
          <a:p>
            <a:fld id="{93E763DB-71D3-4664-9CE2-01A2247FD0C5}" type="slidenum">
              <a:rPr lang="en-US" smtClean="0"/>
              <a:t>‹#›</a:t>
            </a:fld>
            <a:endParaRPr lang="en-US"/>
          </a:p>
        </p:txBody>
      </p:sp>
    </p:spTree>
    <p:extLst>
      <p:ext uri="{BB962C8B-B14F-4D97-AF65-F5344CB8AC3E}">
        <p14:creationId xmlns:p14="http://schemas.microsoft.com/office/powerpoint/2010/main" val="280525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279157-5681-AC2B-A46C-6A7EF833EE1C}"/>
              </a:ext>
            </a:extLst>
          </p:cNvPr>
          <p:cNvSpPr>
            <a:spLocks noGrp="1"/>
          </p:cNvSpPr>
          <p:nvPr>
            <p:ph type="dt" sz="half" idx="10"/>
          </p:nvPr>
        </p:nvSpPr>
        <p:spPr/>
        <p:txBody>
          <a:bodyPr/>
          <a:lstStyle/>
          <a:p>
            <a:fld id="{8FA57419-0EFE-462F-B970-F9B15C7F50D7}" type="datetimeFigureOut">
              <a:rPr lang="en-US" smtClean="0"/>
              <a:t>8/16/2022</a:t>
            </a:fld>
            <a:endParaRPr lang="en-US"/>
          </a:p>
        </p:txBody>
      </p:sp>
      <p:sp>
        <p:nvSpPr>
          <p:cNvPr id="3" name="Footer Placeholder 2">
            <a:extLst>
              <a:ext uri="{FF2B5EF4-FFF2-40B4-BE49-F238E27FC236}">
                <a16:creationId xmlns:a16="http://schemas.microsoft.com/office/drawing/2014/main" id="{665B6C92-5FB7-A2E9-F534-F0D99FEDD5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0BAAA1-829A-AFAC-97B8-320C16919E4B}"/>
              </a:ext>
            </a:extLst>
          </p:cNvPr>
          <p:cNvSpPr>
            <a:spLocks noGrp="1"/>
          </p:cNvSpPr>
          <p:nvPr>
            <p:ph type="sldNum" sz="quarter" idx="12"/>
          </p:nvPr>
        </p:nvSpPr>
        <p:spPr/>
        <p:txBody>
          <a:bodyPr/>
          <a:lstStyle/>
          <a:p>
            <a:fld id="{93E763DB-71D3-4664-9CE2-01A2247FD0C5}" type="slidenum">
              <a:rPr lang="en-US" smtClean="0"/>
              <a:t>‹#›</a:t>
            </a:fld>
            <a:endParaRPr lang="en-US"/>
          </a:p>
        </p:txBody>
      </p:sp>
    </p:spTree>
    <p:extLst>
      <p:ext uri="{BB962C8B-B14F-4D97-AF65-F5344CB8AC3E}">
        <p14:creationId xmlns:p14="http://schemas.microsoft.com/office/powerpoint/2010/main" val="423464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E298-4095-A6C9-3921-2849A1FEE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D19D84-5229-0C60-C26D-37F540560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AF7CB3-F8FD-C7FF-154E-603D5FC4B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46F37-2A47-F3B8-C43B-9382832D856F}"/>
              </a:ext>
            </a:extLst>
          </p:cNvPr>
          <p:cNvSpPr>
            <a:spLocks noGrp="1"/>
          </p:cNvSpPr>
          <p:nvPr>
            <p:ph type="dt" sz="half" idx="10"/>
          </p:nvPr>
        </p:nvSpPr>
        <p:spPr/>
        <p:txBody>
          <a:bodyPr/>
          <a:lstStyle/>
          <a:p>
            <a:fld id="{8FA57419-0EFE-462F-B970-F9B15C7F50D7}" type="datetimeFigureOut">
              <a:rPr lang="en-US" smtClean="0"/>
              <a:t>8/16/2022</a:t>
            </a:fld>
            <a:endParaRPr lang="en-US"/>
          </a:p>
        </p:txBody>
      </p:sp>
      <p:sp>
        <p:nvSpPr>
          <p:cNvPr id="6" name="Footer Placeholder 5">
            <a:extLst>
              <a:ext uri="{FF2B5EF4-FFF2-40B4-BE49-F238E27FC236}">
                <a16:creationId xmlns:a16="http://schemas.microsoft.com/office/drawing/2014/main" id="{7EEBE718-D763-E700-FAEC-A66CBBCCF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D92679-82BB-F5CB-B26C-73FD2D7D9587}"/>
              </a:ext>
            </a:extLst>
          </p:cNvPr>
          <p:cNvSpPr>
            <a:spLocks noGrp="1"/>
          </p:cNvSpPr>
          <p:nvPr>
            <p:ph type="sldNum" sz="quarter" idx="12"/>
          </p:nvPr>
        </p:nvSpPr>
        <p:spPr/>
        <p:txBody>
          <a:bodyPr/>
          <a:lstStyle/>
          <a:p>
            <a:fld id="{93E763DB-71D3-4664-9CE2-01A2247FD0C5}" type="slidenum">
              <a:rPr lang="en-US" smtClean="0"/>
              <a:t>‹#›</a:t>
            </a:fld>
            <a:endParaRPr lang="en-US"/>
          </a:p>
        </p:txBody>
      </p:sp>
    </p:spTree>
    <p:extLst>
      <p:ext uri="{BB962C8B-B14F-4D97-AF65-F5344CB8AC3E}">
        <p14:creationId xmlns:p14="http://schemas.microsoft.com/office/powerpoint/2010/main" val="266783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4F53-3A18-6219-F070-23757E106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E17673-91A4-B461-6FA5-C682AE3680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FA9134-9B6F-858D-8039-43E39000D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83FC0-F007-3E37-7346-D221F1D0CFC9}"/>
              </a:ext>
            </a:extLst>
          </p:cNvPr>
          <p:cNvSpPr>
            <a:spLocks noGrp="1"/>
          </p:cNvSpPr>
          <p:nvPr>
            <p:ph type="dt" sz="half" idx="10"/>
          </p:nvPr>
        </p:nvSpPr>
        <p:spPr/>
        <p:txBody>
          <a:bodyPr/>
          <a:lstStyle/>
          <a:p>
            <a:fld id="{8FA57419-0EFE-462F-B970-F9B15C7F50D7}" type="datetimeFigureOut">
              <a:rPr lang="en-US" smtClean="0"/>
              <a:t>8/16/2022</a:t>
            </a:fld>
            <a:endParaRPr lang="en-US"/>
          </a:p>
        </p:txBody>
      </p:sp>
      <p:sp>
        <p:nvSpPr>
          <p:cNvPr id="6" name="Footer Placeholder 5">
            <a:extLst>
              <a:ext uri="{FF2B5EF4-FFF2-40B4-BE49-F238E27FC236}">
                <a16:creationId xmlns:a16="http://schemas.microsoft.com/office/drawing/2014/main" id="{F5BAF2EC-5908-2B68-F744-8844DE7A7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850FB-1F64-A1FE-892E-E6421D115111}"/>
              </a:ext>
            </a:extLst>
          </p:cNvPr>
          <p:cNvSpPr>
            <a:spLocks noGrp="1"/>
          </p:cNvSpPr>
          <p:nvPr>
            <p:ph type="sldNum" sz="quarter" idx="12"/>
          </p:nvPr>
        </p:nvSpPr>
        <p:spPr/>
        <p:txBody>
          <a:bodyPr/>
          <a:lstStyle/>
          <a:p>
            <a:fld id="{93E763DB-71D3-4664-9CE2-01A2247FD0C5}" type="slidenum">
              <a:rPr lang="en-US" smtClean="0"/>
              <a:t>‹#›</a:t>
            </a:fld>
            <a:endParaRPr lang="en-US"/>
          </a:p>
        </p:txBody>
      </p:sp>
    </p:spTree>
    <p:extLst>
      <p:ext uri="{BB962C8B-B14F-4D97-AF65-F5344CB8AC3E}">
        <p14:creationId xmlns:p14="http://schemas.microsoft.com/office/powerpoint/2010/main" val="224382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231067-1DCE-B004-D36E-A0D439FD7F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D53F2B-EE2D-BB64-E165-32E9F9902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8F46F-26DA-D779-135A-10DEF5707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57419-0EFE-462F-B970-F9B15C7F50D7}" type="datetimeFigureOut">
              <a:rPr lang="en-US" smtClean="0"/>
              <a:t>8/16/2022</a:t>
            </a:fld>
            <a:endParaRPr lang="en-US"/>
          </a:p>
        </p:txBody>
      </p:sp>
      <p:sp>
        <p:nvSpPr>
          <p:cNvPr id="5" name="Footer Placeholder 4">
            <a:extLst>
              <a:ext uri="{FF2B5EF4-FFF2-40B4-BE49-F238E27FC236}">
                <a16:creationId xmlns:a16="http://schemas.microsoft.com/office/drawing/2014/main" id="{A0216DB4-1A21-602B-021F-A2F5051431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AE456-B8FE-E3EC-E040-464243FD1A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763DB-71D3-4664-9CE2-01A2247FD0C5}" type="slidenum">
              <a:rPr lang="en-US" smtClean="0"/>
              <a:t>‹#›</a:t>
            </a:fld>
            <a:endParaRPr lang="en-US"/>
          </a:p>
        </p:txBody>
      </p:sp>
    </p:spTree>
    <p:extLst>
      <p:ext uri="{BB962C8B-B14F-4D97-AF65-F5344CB8AC3E}">
        <p14:creationId xmlns:p14="http://schemas.microsoft.com/office/powerpoint/2010/main" val="3323341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tolmie@Nashville-MDHA.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CDE3CE-FB13-DC3E-6C28-7219C7AF2362}"/>
              </a:ext>
            </a:extLst>
          </p:cNvPr>
          <p:cNvSpPr>
            <a:spLocks noGrp="1"/>
          </p:cNvSpPr>
          <p:nvPr>
            <p:ph type="subTitle" idx="1"/>
          </p:nvPr>
        </p:nvSpPr>
        <p:spPr>
          <a:xfrm>
            <a:off x="1524000" y="3024996"/>
            <a:ext cx="9144000" cy="2232804"/>
          </a:xfrm>
        </p:spPr>
        <p:txBody>
          <a:bodyPr>
            <a:normAutofit/>
          </a:bodyPr>
          <a:lstStyle/>
          <a:p>
            <a:r>
              <a:rPr lang="en-US" b="1" dirty="0"/>
              <a:t>CoC Unsheltered Special Notice of Funding Opportunity (“SNOFO”) Webinar </a:t>
            </a:r>
          </a:p>
          <a:p>
            <a:r>
              <a:rPr lang="en-US" b="1" dirty="0"/>
              <a:t>Tuesday, August 16  1-2:30 pm</a:t>
            </a:r>
          </a:p>
          <a:p>
            <a:r>
              <a:rPr lang="en-US" dirty="0"/>
              <a:t>New funding for Critical Supportive Services for Persons Sleeping in Encampments and other Places not Meant for Human Habitation</a:t>
            </a:r>
          </a:p>
        </p:txBody>
      </p:sp>
      <p:pic>
        <p:nvPicPr>
          <p:cNvPr id="4" name="Picture 3">
            <a:extLst>
              <a:ext uri="{FF2B5EF4-FFF2-40B4-BE49-F238E27FC236}">
                <a16:creationId xmlns:a16="http://schemas.microsoft.com/office/drawing/2014/main" id="{98C4BFE7-A04F-C36F-E92E-0B8EC4F84F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81529" y="248445"/>
            <a:ext cx="1655762" cy="1655762"/>
          </a:xfrm>
          <a:prstGeom prst="rect">
            <a:avLst/>
          </a:prstGeom>
        </p:spPr>
      </p:pic>
      <p:pic>
        <p:nvPicPr>
          <p:cNvPr id="5" name="Picture 4">
            <a:extLst>
              <a:ext uri="{FF2B5EF4-FFF2-40B4-BE49-F238E27FC236}">
                <a16:creationId xmlns:a16="http://schemas.microsoft.com/office/drawing/2014/main" id="{3C858CCF-6A52-FF9B-E734-5495036E0B5C}"/>
              </a:ext>
            </a:extLst>
          </p:cNvPr>
          <p:cNvPicPr>
            <a:picLocks noChangeAspect="1"/>
          </p:cNvPicPr>
          <p:nvPr/>
        </p:nvPicPr>
        <p:blipFill>
          <a:blip r:embed="rId3"/>
          <a:stretch>
            <a:fillRect/>
          </a:stretch>
        </p:blipFill>
        <p:spPr>
          <a:xfrm>
            <a:off x="708843" y="113993"/>
            <a:ext cx="1924665" cy="1924665"/>
          </a:xfrm>
          <a:prstGeom prst="rect">
            <a:avLst/>
          </a:prstGeom>
        </p:spPr>
      </p:pic>
      <p:pic>
        <p:nvPicPr>
          <p:cNvPr id="7" name="Picture 6">
            <a:extLst>
              <a:ext uri="{FF2B5EF4-FFF2-40B4-BE49-F238E27FC236}">
                <a16:creationId xmlns:a16="http://schemas.microsoft.com/office/drawing/2014/main" id="{B8FBBD78-09DB-DDFE-8717-62E0BA125092}"/>
              </a:ext>
            </a:extLst>
          </p:cNvPr>
          <p:cNvPicPr>
            <a:picLocks noChangeAspect="1"/>
          </p:cNvPicPr>
          <p:nvPr/>
        </p:nvPicPr>
        <p:blipFill>
          <a:blip r:embed="rId4"/>
          <a:stretch>
            <a:fillRect/>
          </a:stretch>
        </p:blipFill>
        <p:spPr>
          <a:xfrm>
            <a:off x="8247498" y="300037"/>
            <a:ext cx="2952750" cy="1552575"/>
          </a:xfrm>
          <a:prstGeom prst="rect">
            <a:avLst/>
          </a:prstGeom>
        </p:spPr>
      </p:pic>
    </p:spTree>
    <p:extLst>
      <p:ext uri="{BB962C8B-B14F-4D97-AF65-F5344CB8AC3E}">
        <p14:creationId xmlns:p14="http://schemas.microsoft.com/office/powerpoint/2010/main" val="202007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518BE06-7B1C-4D79-14F0-C72D61CD6CFE}"/>
              </a:ext>
            </a:extLst>
          </p:cNvPr>
          <p:cNvPicPr>
            <a:picLocks noGrp="1" noChangeAspect="1"/>
          </p:cNvPicPr>
          <p:nvPr>
            <p:ph idx="4294967295"/>
          </p:nvPr>
        </p:nvPicPr>
        <p:blipFill>
          <a:blip r:embed="rId2"/>
          <a:stretch>
            <a:fillRect/>
          </a:stretch>
        </p:blipFill>
        <p:spPr>
          <a:xfrm>
            <a:off x="2133600" y="71591"/>
            <a:ext cx="6934200" cy="1157441"/>
          </a:xfrm>
        </p:spPr>
      </p:pic>
      <p:pic>
        <p:nvPicPr>
          <p:cNvPr id="9" name="Picture 8">
            <a:extLst>
              <a:ext uri="{FF2B5EF4-FFF2-40B4-BE49-F238E27FC236}">
                <a16:creationId xmlns:a16="http://schemas.microsoft.com/office/drawing/2014/main" id="{4859338E-8DFA-FED4-609A-68EE10AEA9DB}"/>
              </a:ext>
            </a:extLst>
          </p:cNvPr>
          <p:cNvPicPr>
            <a:picLocks noChangeAspect="1"/>
          </p:cNvPicPr>
          <p:nvPr/>
        </p:nvPicPr>
        <p:blipFill>
          <a:blip r:embed="rId3"/>
          <a:stretch>
            <a:fillRect/>
          </a:stretch>
        </p:blipFill>
        <p:spPr>
          <a:xfrm>
            <a:off x="2171650" y="1229032"/>
            <a:ext cx="6896150" cy="3628103"/>
          </a:xfrm>
          <a:prstGeom prst="rect">
            <a:avLst/>
          </a:prstGeom>
        </p:spPr>
      </p:pic>
      <p:pic>
        <p:nvPicPr>
          <p:cNvPr id="14" name="Picture 13">
            <a:extLst>
              <a:ext uri="{FF2B5EF4-FFF2-40B4-BE49-F238E27FC236}">
                <a16:creationId xmlns:a16="http://schemas.microsoft.com/office/drawing/2014/main" id="{BF93F48E-8A06-205A-3A58-6CC3099E1D27}"/>
              </a:ext>
            </a:extLst>
          </p:cNvPr>
          <p:cNvPicPr>
            <a:picLocks noChangeAspect="1"/>
          </p:cNvPicPr>
          <p:nvPr/>
        </p:nvPicPr>
        <p:blipFill>
          <a:blip r:embed="rId4"/>
          <a:stretch>
            <a:fillRect/>
          </a:stretch>
        </p:blipFill>
        <p:spPr>
          <a:xfrm>
            <a:off x="2171650" y="4857135"/>
            <a:ext cx="6886625" cy="1929274"/>
          </a:xfrm>
          <a:prstGeom prst="rect">
            <a:avLst/>
          </a:prstGeom>
        </p:spPr>
      </p:pic>
    </p:spTree>
    <p:extLst>
      <p:ext uri="{BB962C8B-B14F-4D97-AF65-F5344CB8AC3E}">
        <p14:creationId xmlns:p14="http://schemas.microsoft.com/office/powerpoint/2010/main" val="4125919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7B422F03-A3C1-034F-F650-9AE033F6BAB7}"/>
              </a:ext>
            </a:extLst>
          </p:cNvPr>
          <p:cNvPicPr>
            <a:picLocks noGrp="1" noChangeAspect="1"/>
          </p:cNvPicPr>
          <p:nvPr>
            <p:ph idx="1"/>
          </p:nvPr>
        </p:nvPicPr>
        <p:blipFill>
          <a:blip r:embed="rId2"/>
          <a:stretch>
            <a:fillRect/>
          </a:stretch>
        </p:blipFill>
        <p:spPr>
          <a:xfrm>
            <a:off x="714567" y="107830"/>
            <a:ext cx="10594652" cy="5324168"/>
          </a:xfrm>
          <a:prstGeom prst="rect">
            <a:avLst/>
          </a:prstGeom>
        </p:spPr>
      </p:pic>
    </p:spTree>
    <p:extLst>
      <p:ext uri="{BB962C8B-B14F-4D97-AF65-F5344CB8AC3E}">
        <p14:creationId xmlns:p14="http://schemas.microsoft.com/office/powerpoint/2010/main" val="378740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61050430-109B-17DE-F8DB-A7AD10420B8C}"/>
              </a:ext>
            </a:extLst>
          </p:cNvPr>
          <p:cNvPicPr>
            <a:picLocks noGrp="1" noChangeAspect="1"/>
          </p:cNvPicPr>
          <p:nvPr>
            <p:ph idx="1"/>
          </p:nvPr>
        </p:nvPicPr>
        <p:blipFill>
          <a:blip r:embed="rId2"/>
          <a:stretch>
            <a:fillRect/>
          </a:stretch>
        </p:blipFill>
        <p:spPr>
          <a:xfrm>
            <a:off x="298598" y="228600"/>
            <a:ext cx="11518604" cy="4953000"/>
          </a:xfrm>
          <a:prstGeom prst="rect">
            <a:avLst/>
          </a:prstGeom>
        </p:spPr>
      </p:pic>
      <p:pic>
        <p:nvPicPr>
          <p:cNvPr id="2" name="Picture 1">
            <a:extLst>
              <a:ext uri="{FF2B5EF4-FFF2-40B4-BE49-F238E27FC236}">
                <a16:creationId xmlns:a16="http://schemas.microsoft.com/office/drawing/2014/main" id="{CBF2B019-5032-334C-125B-37B8AD86F5B2}"/>
              </a:ext>
            </a:extLst>
          </p:cNvPr>
          <p:cNvPicPr>
            <a:picLocks noChangeAspect="1"/>
          </p:cNvPicPr>
          <p:nvPr/>
        </p:nvPicPr>
        <p:blipFill>
          <a:blip r:embed="rId3"/>
          <a:stretch>
            <a:fillRect/>
          </a:stretch>
        </p:blipFill>
        <p:spPr>
          <a:xfrm>
            <a:off x="8970123" y="5855141"/>
            <a:ext cx="2847079" cy="774259"/>
          </a:xfrm>
          <a:prstGeom prst="rect">
            <a:avLst/>
          </a:prstGeom>
        </p:spPr>
      </p:pic>
    </p:spTree>
    <p:extLst>
      <p:ext uri="{BB962C8B-B14F-4D97-AF65-F5344CB8AC3E}">
        <p14:creationId xmlns:p14="http://schemas.microsoft.com/office/powerpoint/2010/main" val="129477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C09698-2616-4475-970D-EB5FB8605595}"/>
              </a:ext>
            </a:extLst>
          </p:cNvPr>
          <p:cNvSpPr>
            <a:spLocks noGrp="1"/>
          </p:cNvSpPr>
          <p:nvPr>
            <p:ph type="title"/>
          </p:nvPr>
        </p:nvSpPr>
        <p:spPr>
          <a:xfrm>
            <a:off x="838200" y="556995"/>
            <a:ext cx="10515600" cy="1133693"/>
          </a:xfrm>
        </p:spPr>
        <p:txBody>
          <a:bodyPr>
            <a:normAutofit/>
          </a:bodyPr>
          <a:lstStyle/>
          <a:p>
            <a:r>
              <a:rPr lang="en-US" sz="3600"/>
              <a:t>What HUD is Looking for in Community Responses - System Level Elements</a:t>
            </a:r>
          </a:p>
        </p:txBody>
      </p:sp>
      <p:graphicFrame>
        <p:nvGraphicFramePr>
          <p:cNvPr id="16" name="Content Placeholder 2">
            <a:extLst>
              <a:ext uri="{FF2B5EF4-FFF2-40B4-BE49-F238E27FC236}">
                <a16:creationId xmlns:a16="http://schemas.microsoft.com/office/drawing/2014/main" id="{20B001BC-0DD7-3A4D-DB99-DD64E6151E43}"/>
              </a:ext>
            </a:extLst>
          </p:cNvPr>
          <p:cNvGraphicFramePr>
            <a:graphicFrameLocks noGrp="1"/>
          </p:cNvGraphicFramePr>
          <p:nvPr>
            <p:ph idx="1"/>
            <p:extLst>
              <p:ext uri="{D42A27DB-BD31-4B8C-83A1-F6EECF244321}">
                <p14:modId xmlns:p14="http://schemas.microsoft.com/office/powerpoint/2010/main" val="32536165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8F8D8FB-793E-6518-ADBF-5E76F95E4272}"/>
              </a:ext>
            </a:extLst>
          </p:cNvPr>
          <p:cNvPicPr>
            <a:picLocks noChangeAspect="1"/>
          </p:cNvPicPr>
          <p:nvPr/>
        </p:nvPicPr>
        <p:blipFill>
          <a:blip r:embed="rId7"/>
          <a:stretch>
            <a:fillRect/>
          </a:stretch>
        </p:blipFill>
        <p:spPr>
          <a:xfrm>
            <a:off x="9207589" y="5913875"/>
            <a:ext cx="2847079" cy="774259"/>
          </a:xfrm>
          <a:prstGeom prst="rect">
            <a:avLst/>
          </a:prstGeom>
        </p:spPr>
      </p:pic>
    </p:spTree>
    <p:extLst>
      <p:ext uri="{BB962C8B-B14F-4D97-AF65-F5344CB8AC3E}">
        <p14:creationId xmlns:p14="http://schemas.microsoft.com/office/powerpoint/2010/main" val="364190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5E1D-2882-EE63-7DC4-8DD643183B7E}"/>
              </a:ext>
            </a:extLst>
          </p:cNvPr>
          <p:cNvSpPr>
            <a:spLocks noGrp="1"/>
          </p:cNvSpPr>
          <p:nvPr>
            <p:ph type="title"/>
          </p:nvPr>
        </p:nvSpPr>
        <p:spPr>
          <a:xfrm>
            <a:off x="648929" y="629266"/>
            <a:ext cx="3667039" cy="5506358"/>
          </a:xfrm>
        </p:spPr>
        <p:txBody>
          <a:bodyPr>
            <a:normAutofit/>
          </a:bodyPr>
          <a:lstStyle/>
          <a:p>
            <a:r>
              <a:rPr lang="en-US" sz="4000" dirty="0"/>
              <a:t>What HUD is Looking for in Community Responses </a:t>
            </a:r>
            <a:br>
              <a:rPr lang="en-US" sz="4000" dirty="0"/>
            </a:br>
            <a:br>
              <a:rPr lang="en-US" sz="4000" dirty="0"/>
            </a:br>
            <a:r>
              <a:rPr lang="en-US" sz="4000" dirty="0"/>
              <a:t>Program Components</a:t>
            </a:r>
          </a:p>
        </p:txBody>
      </p:sp>
      <p:sp>
        <p:nvSpPr>
          <p:cNvPr id="16" name="Rectangle 15">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A80406FD-5613-C4A4-3F7C-8E2CDCE6B718}"/>
              </a:ext>
            </a:extLst>
          </p:cNvPr>
          <p:cNvGraphicFramePr>
            <a:graphicFrameLocks noGrp="1"/>
          </p:cNvGraphicFramePr>
          <p:nvPr>
            <p:ph idx="1"/>
            <p:extLst>
              <p:ext uri="{D42A27DB-BD31-4B8C-83A1-F6EECF244321}">
                <p14:modId xmlns:p14="http://schemas.microsoft.com/office/powerpoint/2010/main" val="3205122103"/>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D215C2E-E541-41B1-A3B3-CA3E25F237FC}"/>
              </a:ext>
            </a:extLst>
          </p:cNvPr>
          <p:cNvPicPr>
            <a:picLocks noChangeAspect="1"/>
          </p:cNvPicPr>
          <p:nvPr/>
        </p:nvPicPr>
        <p:blipFill>
          <a:blip r:embed="rId7"/>
          <a:stretch>
            <a:fillRect/>
          </a:stretch>
        </p:blipFill>
        <p:spPr>
          <a:xfrm>
            <a:off x="127308" y="6083741"/>
            <a:ext cx="2847079" cy="774259"/>
          </a:xfrm>
          <a:prstGeom prst="rect">
            <a:avLst/>
          </a:prstGeom>
        </p:spPr>
      </p:pic>
    </p:spTree>
    <p:extLst>
      <p:ext uri="{BB962C8B-B14F-4D97-AF65-F5344CB8AC3E}">
        <p14:creationId xmlns:p14="http://schemas.microsoft.com/office/powerpoint/2010/main" val="130553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1BD37E-D052-B819-85B0-3B2E620B0F5F}"/>
              </a:ext>
            </a:extLst>
          </p:cNvPr>
          <p:cNvSpPr>
            <a:spLocks noGrp="1"/>
          </p:cNvSpPr>
          <p:nvPr>
            <p:ph type="title"/>
          </p:nvPr>
        </p:nvSpPr>
        <p:spPr>
          <a:xfrm>
            <a:off x="838200" y="365125"/>
            <a:ext cx="10515600" cy="1325563"/>
          </a:xfrm>
        </p:spPr>
        <p:txBody>
          <a:bodyPr>
            <a:normAutofit/>
          </a:bodyPr>
          <a:lstStyle/>
          <a:p>
            <a:r>
              <a:rPr lang="en-US" sz="5400" dirty="0"/>
              <a:t>Eligible Project Types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2ED6F9-19F3-CC46-7F37-FF1EED5B9D9F}"/>
              </a:ext>
            </a:extLst>
          </p:cNvPr>
          <p:cNvSpPr>
            <a:spLocks noGrp="1"/>
          </p:cNvSpPr>
          <p:nvPr>
            <p:ph idx="1"/>
          </p:nvPr>
        </p:nvSpPr>
        <p:spPr>
          <a:xfrm>
            <a:off x="838200" y="1929384"/>
            <a:ext cx="10515600" cy="4251960"/>
          </a:xfrm>
        </p:spPr>
        <p:txBody>
          <a:bodyPr>
            <a:normAutofit/>
          </a:bodyPr>
          <a:lstStyle/>
          <a:p>
            <a:r>
              <a:rPr lang="en-US" sz="2200" dirty="0"/>
              <a:t>Permanent Housing</a:t>
            </a:r>
          </a:p>
          <a:p>
            <a:r>
              <a:rPr lang="en-US" sz="2200" dirty="0"/>
              <a:t>Joint TH and PH-RRH</a:t>
            </a:r>
          </a:p>
          <a:p>
            <a:r>
              <a:rPr lang="en-US" sz="2200" dirty="0"/>
              <a:t>Supportive Service Only (Coordinated Entry, Street Outreach and Standalone SSO)</a:t>
            </a:r>
          </a:p>
          <a:p>
            <a:r>
              <a:rPr lang="en-US" sz="2200" dirty="0"/>
              <a:t>HMIS</a:t>
            </a:r>
          </a:p>
          <a:p>
            <a:r>
              <a:rPr lang="en-US" sz="2200" dirty="0"/>
              <a:t>CoC Planning (unsheltered set aside only) – will be ranked in this Unsheltered competition</a:t>
            </a:r>
          </a:p>
          <a:p>
            <a:endParaRPr lang="en-US" sz="2200" dirty="0"/>
          </a:p>
        </p:txBody>
      </p:sp>
    </p:spTree>
    <p:extLst>
      <p:ext uri="{BB962C8B-B14F-4D97-AF65-F5344CB8AC3E}">
        <p14:creationId xmlns:p14="http://schemas.microsoft.com/office/powerpoint/2010/main" val="113569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C8F07D-E169-82E1-EDBF-341AC683C536}"/>
              </a:ext>
            </a:extLst>
          </p:cNvPr>
          <p:cNvSpPr>
            <a:spLocks noGrp="1"/>
          </p:cNvSpPr>
          <p:nvPr>
            <p:ph type="title"/>
          </p:nvPr>
        </p:nvSpPr>
        <p:spPr>
          <a:xfrm>
            <a:off x="643467" y="321734"/>
            <a:ext cx="10905066" cy="1135737"/>
          </a:xfrm>
        </p:spPr>
        <p:txBody>
          <a:bodyPr>
            <a:normAutofit/>
          </a:bodyPr>
          <a:lstStyle/>
          <a:p>
            <a:r>
              <a:rPr lang="en-US" sz="2800" b="1" dirty="0"/>
              <a:t>The Metropolitan Nashville-Davidson County Continuum of Care has prioritized eligible projects for this RFP to be for Supportive Services Only </a:t>
            </a:r>
          </a:p>
        </p:txBody>
      </p:sp>
      <p:sp>
        <p:nvSpPr>
          <p:cNvPr id="3" name="Content Placeholder 2">
            <a:extLst>
              <a:ext uri="{FF2B5EF4-FFF2-40B4-BE49-F238E27FC236}">
                <a16:creationId xmlns:a16="http://schemas.microsoft.com/office/drawing/2014/main" id="{4781F128-0A8E-E60C-93E2-3D56FB59D155}"/>
              </a:ext>
            </a:extLst>
          </p:cNvPr>
          <p:cNvSpPr>
            <a:spLocks noGrp="1"/>
          </p:cNvSpPr>
          <p:nvPr>
            <p:ph idx="1"/>
          </p:nvPr>
        </p:nvSpPr>
        <p:spPr>
          <a:xfrm>
            <a:off x="643467" y="1782981"/>
            <a:ext cx="10905066" cy="4393982"/>
          </a:xfrm>
        </p:spPr>
        <p:txBody>
          <a:bodyPr numCol="2">
            <a:normAutofit/>
          </a:bodyPr>
          <a:lstStyle/>
          <a:p>
            <a:pPr marL="0" indent="0">
              <a:buNone/>
            </a:pPr>
            <a:r>
              <a:rPr lang="en-US" sz="2000" b="1" dirty="0"/>
              <a:t>Eligible Support Services are:</a:t>
            </a:r>
          </a:p>
          <a:p>
            <a:pPr marL="0" indent="0">
              <a:buNone/>
            </a:pPr>
            <a:r>
              <a:rPr lang="en-US" sz="2000" dirty="0"/>
              <a:t>•	Annual Assessment of Services </a:t>
            </a:r>
          </a:p>
          <a:p>
            <a:pPr marL="0" indent="0">
              <a:buNone/>
            </a:pPr>
            <a:r>
              <a:rPr lang="en-US" sz="2000" dirty="0"/>
              <a:t>•	Moving costs  (1-time)</a:t>
            </a:r>
          </a:p>
          <a:p>
            <a:pPr marL="0" indent="0">
              <a:buNone/>
            </a:pPr>
            <a:r>
              <a:rPr lang="en-US" sz="2000" dirty="0"/>
              <a:t>•	Case management </a:t>
            </a:r>
          </a:p>
          <a:p>
            <a:pPr marL="0" indent="0">
              <a:buNone/>
            </a:pPr>
            <a:r>
              <a:rPr lang="en-US" sz="2000" dirty="0"/>
              <a:t>•	Childcare </a:t>
            </a:r>
          </a:p>
          <a:p>
            <a:pPr marL="0" indent="0">
              <a:buNone/>
            </a:pPr>
            <a:r>
              <a:rPr lang="en-US" sz="2000" dirty="0"/>
              <a:t>•	Education services </a:t>
            </a:r>
          </a:p>
          <a:p>
            <a:pPr marL="0" indent="0">
              <a:buNone/>
            </a:pPr>
            <a:r>
              <a:rPr lang="en-US" sz="2000" dirty="0"/>
              <a:t>•	Employment assistance and job	 	training </a:t>
            </a:r>
          </a:p>
          <a:p>
            <a:pPr marL="0" indent="0">
              <a:buNone/>
            </a:pPr>
            <a:r>
              <a:rPr lang="en-US" sz="2000" dirty="0"/>
              <a:t>•	Food </a:t>
            </a:r>
          </a:p>
          <a:p>
            <a:pPr marL="0" indent="0">
              <a:buNone/>
            </a:pPr>
            <a:r>
              <a:rPr lang="en-US" sz="2000" dirty="0"/>
              <a:t>•	Housing search and counseling services </a:t>
            </a:r>
          </a:p>
          <a:p>
            <a:pPr marL="0" indent="0">
              <a:buNone/>
            </a:pPr>
            <a:r>
              <a:rPr lang="en-US" sz="2000" dirty="0"/>
              <a:t>•	Legal services </a:t>
            </a:r>
          </a:p>
          <a:p>
            <a:pPr marL="0" indent="0">
              <a:buNone/>
            </a:pPr>
            <a:r>
              <a:rPr lang="en-US" sz="2000" dirty="0"/>
              <a:t>•	Life skills training </a:t>
            </a:r>
          </a:p>
          <a:p>
            <a:pPr marL="0" indent="0">
              <a:buNone/>
            </a:pPr>
            <a:r>
              <a:rPr lang="en-US" sz="2000" dirty="0"/>
              <a:t>•	Mental health services </a:t>
            </a:r>
          </a:p>
          <a:p>
            <a:pPr marL="0" indent="0">
              <a:buNone/>
            </a:pPr>
            <a:r>
              <a:rPr lang="en-US" sz="2000" dirty="0"/>
              <a:t>•	Outpatient health services </a:t>
            </a:r>
          </a:p>
          <a:p>
            <a:pPr marL="0" indent="0">
              <a:buNone/>
            </a:pPr>
            <a:r>
              <a:rPr lang="en-US" sz="2000" dirty="0"/>
              <a:t>•	Outreach services </a:t>
            </a:r>
          </a:p>
          <a:p>
            <a:pPr marL="0" indent="0">
              <a:buNone/>
            </a:pPr>
            <a:r>
              <a:rPr lang="en-US" sz="2000" dirty="0"/>
              <a:t>•	Substance abuse treatment 	services </a:t>
            </a:r>
          </a:p>
          <a:p>
            <a:pPr marL="0" indent="0">
              <a:buNone/>
            </a:pPr>
            <a:r>
              <a:rPr lang="en-US" sz="2000" dirty="0"/>
              <a:t>•	Transportation </a:t>
            </a:r>
          </a:p>
          <a:p>
            <a:pPr marL="0" indent="0">
              <a:buNone/>
            </a:pPr>
            <a:r>
              <a:rPr lang="en-US" sz="2000" dirty="0"/>
              <a:t>•	Utility deposits </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150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C3C78F-44DB-544A-8D1E-C5EC45D857BE}"/>
              </a:ext>
            </a:extLst>
          </p:cNvPr>
          <p:cNvSpPr>
            <a:spLocks noGrp="1"/>
          </p:cNvSpPr>
          <p:nvPr>
            <p:ph type="title"/>
          </p:nvPr>
        </p:nvSpPr>
        <p:spPr>
          <a:xfrm>
            <a:off x="686834" y="1153572"/>
            <a:ext cx="3200400" cy="4461163"/>
          </a:xfrm>
        </p:spPr>
        <p:txBody>
          <a:bodyPr>
            <a:normAutofit/>
          </a:bodyPr>
          <a:lstStyle/>
          <a:p>
            <a:r>
              <a:rPr lang="en-US" sz="4100" dirty="0">
                <a:solidFill>
                  <a:srgbClr val="FFFFFF"/>
                </a:solidFill>
              </a:rPr>
              <a:t>Threshold Requirements of HUD CoC Funded Projects </a:t>
            </a:r>
          </a:p>
        </p:txBody>
      </p:sp>
      <p:sp>
        <p:nvSpPr>
          <p:cNvPr id="3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356E2CF-F945-001A-697A-5B143B9E4D53}"/>
              </a:ext>
            </a:extLst>
          </p:cNvPr>
          <p:cNvSpPr>
            <a:spLocks noGrp="1"/>
          </p:cNvSpPr>
          <p:nvPr>
            <p:ph idx="1"/>
          </p:nvPr>
        </p:nvSpPr>
        <p:spPr>
          <a:xfrm>
            <a:off x="4447308" y="319088"/>
            <a:ext cx="6906491" cy="6219824"/>
          </a:xfrm>
        </p:spPr>
        <p:txBody>
          <a:bodyPr anchor="ctr">
            <a:normAutofit/>
          </a:bodyPr>
          <a:lstStyle/>
          <a:p>
            <a:pPr marL="0" indent="0">
              <a:buNone/>
            </a:pPr>
            <a:r>
              <a:rPr lang="en-US" sz="2000" b="1" dirty="0"/>
              <a:t>All CoC funded projects are required to comply with all federal rules and regulations listed in the SNOFO, as well as participate in the CoC. Requirements include (but are not limited to): </a:t>
            </a:r>
          </a:p>
          <a:p>
            <a:pPr marL="0" indent="0">
              <a:buNone/>
            </a:pPr>
            <a:r>
              <a:rPr lang="en-US" sz="2000" dirty="0"/>
              <a:t>• Provide the following documentation to HUD via agency’s e-snaps application to determine eligibility: HUD form 50070, HUD form 2880, Agency Code of Conduct, SAM Registration, and UEI (Unique Entity Identifier) number. Other documents may be required. </a:t>
            </a:r>
          </a:p>
          <a:p>
            <a:pPr marL="0" indent="0">
              <a:buNone/>
            </a:pPr>
            <a:r>
              <a:rPr lang="en-US" sz="2000" dirty="0"/>
              <a:t>• Utilize Housing First principles in the implementation of the project.</a:t>
            </a:r>
          </a:p>
          <a:p>
            <a:pPr marL="0" indent="0">
              <a:buNone/>
            </a:pPr>
            <a:r>
              <a:rPr lang="en-US" sz="2000" dirty="0"/>
              <a:t>• Participate in the CoC’s Coordinated Entry, follow all related policies and procedures, regular program-level attendance at Care Coordination Meetings. </a:t>
            </a:r>
          </a:p>
          <a:p>
            <a:pPr marL="0" indent="0">
              <a:buNone/>
            </a:pPr>
            <a:r>
              <a:rPr lang="en-US" sz="2000" dirty="0"/>
              <a:t>• Participate in Homeless Management Information System (HMIS) &amp; comply with all related policies and federal mandates </a:t>
            </a:r>
          </a:p>
          <a:p>
            <a:pPr marL="0" indent="0">
              <a:buNone/>
            </a:pPr>
            <a:r>
              <a:rPr lang="en-US" sz="2000" dirty="0"/>
              <a:t>• Participate in the CoC as an active member. </a:t>
            </a:r>
          </a:p>
          <a:p>
            <a:pPr marL="0" indent="0">
              <a:buNone/>
            </a:pPr>
            <a:endParaRPr lang="en-US" sz="2000" dirty="0"/>
          </a:p>
        </p:txBody>
      </p:sp>
    </p:spTree>
    <p:extLst>
      <p:ext uri="{BB962C8B-B14F-4D97-AF65-F5344CB8AC3E}">
        <p14:creationId xmlns:p14="http://schemas.microsoft.com/office/powerpoint/2010/main" val="421597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7F00F2-20F0-A7C3-DA3E-D21E9FAD8D76}"/>
              </a:ext>
            </a:extLst>
          </p:cNvPr>
          <p:cNvSpPr>
            <a:spLocks noGrp="1"/>
          </p:cNvSpPr>
          <p:nvPr>
            <p:ph type="title"/>
          </p:nvPr>
        </p:nvSpPr>
        <p:spPr>
          <a:xfrm>
            <a:off x="643467" y="1698171"/>
            <a:ext cx="3962061" cy="4516360"/>
          </a:xfrm>
        </p:spPr>
        <p:txBody>
          <a:bodyPr anchor="t">
            <a:normAutofit/>
          </a:bodyPr>
          <a:lstStyle/>
          <a:p>
            <a:r>
              <a:rPr lang="en-US" sz="3600" dirty="0"/>
              <a:t>The Metropolitan Nashville-Davidson County Continuum of Care Application Process</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6ADCEB2-1036-C781-7AE1-69E911F3C0BE}"/>
              </a:ext>
            </a:extLst>
          </p:cNvPr>
          <p:cNvSpPr>
            <a:spLocks noGrp="1"/>
          </p:cNvSpPr>
          <p:nvPr>
            <p:ph idx="1"/>
          </p:nvPr>
        </p:nvSpPr>
        <p:spPr>
          <a:xfrm>
            <a:off x="5070020" y="1698170"/>
            <a:ext cx="6478513" cy="4516361"/>
          </a:xfrm>
        </p:spPr>
        <p:txBody>
          <a:bodyPr>
            <a:normAutofit/>
          </a:bodyPr>
          <a:lstStyle/>
          <a:p>
            <a:r>
              <a:rPr lang="en-US" sz="2000" dirty="0"/>
              <a:t>Interested organizations must complete the SNOFO local competition application.  These will be emailed to the listserv and posted on MDHA’s website (go to Community Development – Continuum of Care – CoC Competition Materials).</a:t>
            </a:r>
          </a:p>
          <a:p>
            <a:r>
              <a:rPr lang="en-US" sz="2000" dirty="0"/>
              <a:t>Applications must be submitted in PDF format to Suzie Tolmie, Homeless Coordinator by email: </a:t>
            </a:r>
            <a:r>
              <a:rPr lang="en-US" sz="2000" dirty="0">
                <a:hlinkClick r:id="rId2"/>
              </a:rPr>
              <a:t>stolmie@Nashville-MDHA.org</a:t>
            </a:r>
            <a:endParaRPr lang="en-US" sz="2000" dirty="0"/>
          </a:p>
          <a:p>
            <a:r>
              <a:rPr lang="en-US" sz="2000" dirty="0"/>
              <a:t>We encourage organizations and entities who have never received CoC funding to attend the webinar and submit an application.</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9636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F3BC02-0D9C-3D87-54E5-46B4EE47E15E}"/>
              </a:ext>
            </a:extLst>
          </p:cNvPr>
          <p:cNvSpPr>
            <a:spLocks noGrp="1"/>
          </p:cNvSpPr>
          <p:nvPr>
            <p:ph type="title"/>
          </p:nvPr>
        </p:nvSpPr>
        <p:spPr>
          <a:xfrm>
            <a:off x="643468" y="643467"/>
            <a:ext cx="4804064" cy="5571065"/>
          </a:xfrm>
        </p:spPr>
        <p:txBody>
          <a:bodyPr>
            <a:normAutofit/>
          </a:bodyPr>
          <a:lstStyle/>
          <a:p>
            <a:r>
              <a:rPr lang="en-US" sz="3600"/>
              <a:t>CoC Ranking</a:t>
            </a:r>
          </a:p>
        </p:txBody>
      </p:sp>
      <p:sp>
        <p:nvSpPr>
          <p:cNvPr id="10"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98756E1-8305-2243-00A4-53C72B39DDCA}"/>
              </a:ext>
            </a:extLst>
          </p:cNvPr>
          <p:cNvSpPr>
            <a:spLocks noGrp="1"/>
          </p:cNvSpPr>
          <p:nvPr>
            <p:ph idx="1"/>
          </p:nvPr>
        </p:nvSpPr>
        <p:spPr>
          <a:xfrm>
            <a:off x="6090998" y="643467"/>
            <a:ext cx="5457533" cy="5571065"/>
          </a:xfrm>
        </p:spPr>
        <p:txBody>
          <a:bodyPr anchor="ctr">
            <a:normAutofit/>
          </a:bodyPr>
          <a:lstStyle/>
          <a:p>
            <a:r>
              <a:rPr lang="en-US" sz="2000" dirty="0"/>
              <a:t>Project applications will be reviewed by the CoC Performance Evaluation Committee (PEC) and prioritized during its Rank and Review process on Monday, September 19th.</a:t>
            </a:r>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04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04BB-6DBF-20C6-EB7E-DBCBFC76EC7D}"/>
              </a:ext>
            </a:extLst>
          </p:cNvPr>
          <p:cNvSpPr>
            <a:spLocks noGrp="1"/>
          </p:cNvSpPr>
          <p:nvPr>
            <p:ph type="ctrTitle"/>
          </p:nvPr>
        </p:nvSpPr>
        <p:spPr>
          <a:xfrm>
            <a:off x="1524000" y="2038658"/>
            <a:ext cx="9144000" cy="2387600"/>
          </a:xfrm>
        </p:spPr>
        <p:txBody>
          <a:bodyPr/>
          <a:lstStyle/>
          <a:p>
            <a:endParaRPr lang="en-US" dirty="0"/>
          </a:p>
        </p:txBody>
      </p:sp>
      <p:sp>
        <p:nvSpPr>
          <p:cNvPr id="3" name="Subtitle 2">
            <a:extLst>
              <a:ext uri="{FF2B5EF4-FFF2-40B4-BE49-F238E27FC236}">
                <a16:creationId xmlns:a16="http://schemas.microsoft.com/office/drawing/2014/main" id="{C6CDE3CE-FB13-DC3E-6C28-7219C7AF2362}"/>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98C4BFE7-A04F-C36F-E92E-0B8EC4F84F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81529" y="248445"/>
            <a:ext cx="1655762" cy="1655762"/>
          </a:xfrm>
          <a:prstGeom prst="rect">
            <a:avLst/>
          </a:prstGeom>
        </p:spPr>
      </p:pic>
      <p:pic>
        <p:nvPicPr>
          <p:cNvPr id="5" name="Picture 4">
            <a:extLst>
              <a:ext uri="{FF2B5EF4-FFF2-40B4-BE49-F238E27FC236}">
                <a16:creationId xmlns:a16="http://schemas.microsoft.com/office/drawing/2014/main" id="{3C858CCF-6A52-FF9B-E734-5495036E0B5C}"/>
              </a:ext>
            </a:extLst>
          </p:cNvPr>
          <p:cNvPicPr>
            <a:picLocks noChangeAspect="1"/>
          </p:cNvPicPr>
          <p:nvPr/>
        </p:nvPicPr>
        <p:blipFill>
          <a:blip r:embed="rId3"/>
          <a:stretch>
            <a:fillRect/>
          </a:stretch>
        </p:blipFill>
        <p:spPr>
          <a:xfrm>
            <a:off x="708843" y="113993"/>
            <a:ext cx="1924665" cy="1924665"/>
          </a:xfrm>
          <a:prstGeom prst="rect">
            <a:avLst/>
          </a:prstGeom>
        </p:spPr>
      </p:pic>
      <p:pic>
        <p:nvPicPr>
          <p:cNvPr id="7" name="Picture 6">
            <a:extLst>
              <a:ext uri="{FF2B5EF4-FFF2-40B4-BE49-F238E27FC236}">
                <a16:creationId xmlns:a16="http://schemas.microsoft.com/office/drawing/2014/main" id="{B8FBBD78-09DB-DDFE-8717-62E0BA125092}"/>
              </a:ext>
            </a:extLst>
          </p:cNvPr>
          <p:cNvPicPr>
            <a:picLocks noChangeAspect="1"/>
          </p:cNvPicPr>
          <p:nvPr/>
        </p:nvPicPr>
        <p:blipFill>
          <a:blip r:embed="rId4"/>
          <a:stretch>
            <a:fillRect/>
          </a:stretch>
        </p:blipFill>
        <p:spPr>
          <a:xfrm>
            <a:off x="8247498" y="300037"/>
            <a:ext cx="2952750" cy="1552575"/>
          </a:xfrm>
          <a:prstGeom prst="rect">
            <a:avLst/>
          </a:prstGeom>
        </p:spPr>
      </p:pic>
      <p:pic>
        <p:nvPicPr>
          <p:cNvPr id="9" name="Picture 8">
            <a:extLst>
              <a:ext uri="{FF2B5EF4-FFF2-40B4-BE49-F238E27FC236}">
                <a16:creationId xmlns:a16="http://schemas.microsoft.com/office/drawing/2014/main" id="{8DC7A058-5F5F-2D7A-E55E-5BB452B9DE90}"/>
              </a:ext>
            </a:extLst>
          </p:cNvPr>
          <p:cNvPicPr>
            <a:picLocks noChangeAspect="1"/>
          </p:cNvPicPr>
          <p:nvPr/>
        </p:nvPicPr>
        <p:blipFill>
          <a:blip r:embed="rId5"/>
          <a:stretch>
            <a:fillRect/>
          </a:stretch>
        </p:blipFill>
        <p:spPr>
          <a:xfrm>
            <a:off x="907027" y="2090253"/>
            <a:ext cx="10293222" cy="4322049"/>
          </a:xfrm>
          <a:prstGeom prst="rect">
            <a:avLst/>
          </a:prstGeom>
        </p:spPr>
      </p:pic>
      <p:sp>
        <p:nvSpPr>
          <p:cNvPr id="6" name="TextBox 5">
            <a:extLst>
              <a:ext uri="{FF2B5EF4-FFF2-40B4-BE49-F238E27FC236}">
                <a16:creationId xmlns:a16="http://schemas.microsoft.com/office/drawing/2014/main" id="{AB8851FC-6B20-4733-9E0E-579E1DE8D3E0}"/>
              </a:ext>
            </a:extLst>
          </p:cNvPr>
          <p:cNvSpPr txBox="1"/>
          <p:nvPr/>
        </p:nvSpPr>
        <p:spPr>
          <a:xfrm>
            <a:off x="8591908" y="6234797"/>
            <a:ext cx="2794959" cy="646331"/>
          </a:xfrm>
          <a:prstGeom prst="rect">
            <a:avLst/>
          </a:prstGeom>
          <a:noFill/>
        </p:spPr>
        <p:txBody>
          <a:bodyPr wrap="square" rtlCol="0">
            <a:spAutoFit/>
          </a:bodyPr>
          <a:lstStyle/>
          <a:p>
            <a:r>
              <a:rPr lang="en-US" dirty="0"/>
              <a:t>Sourced from NAEH and HUD</a:t>
            </a:r>
          </a:p>
        </p:txBody>
      </p:sp>
    </p:spTree>
    <p:extLst>
      <p:ext uri="{BB962C8B-B14F-4D97-AF65-F5344CB8AC3E}">
        <p14:creationId xmlns:p14="http://schemas.microsoft.com/office/powerpoint/2010/main" val="38697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5" name="Freeform: Shape 3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7C2A6-1BB4-3B02-DF5A-C25DE6E307E5}"/>
              </a:ext>
            </a:extLst>
          </p:cNvPr>
          <p:cNvSpPr>
            <a:spLocks noGrp="1"/>
          </p:cNvSpPr>
          <p:nvPr>
            <p:ph type="title"/>
          </p:nvPr>
        </p:nvSpPr>
        <p:spPr>
          <a:xfrm>
            <a:off x="635000" y="640823"/>
            <a:ext cx="3418659" cy="5583148"/>
          </a:xfrm>
        </p:spPr>
        <p:txBody>
          <a:bodyPr anchor="ctr">
            <a:normAutofit/>
          </a:bodyPr>
          <a:lstStyle/>
          <a:p>
            <a:r>
              <a:rPr lang="en-US" sz="5400" dirty="0"/>
              <a:t>2022 Special NOFO Timeline</a:t>
            </a:r>
            <a:br>
              <a:rPr lang="en-US" sz="5400" dirty="0"/>
            </a:br>
            <a:endParaRPr lang="en-US" sz="5400" dirty="0"/>
          </a:p>
        </p:txBody>
      </p:sp>
      <p:graphicFrame>
        <p:nvGraphicFramePr>
          <p:cNvPr id="5" name="Content Placeholder 2">
            <a:extLst>
              <a:ext uri="{FF2B5EF4-FFF2-40B4-BE49-F238E27FC236}">
                <a16:creationId xmlns:a16="http://schemas.microsoft.com/office/drawing/2014/main" id="{99F3E741-8149-46C8-34BE-8BEA0451FBAE}"/>
              </a:ext>
            </a:extLst>
          </p:cNvPr>
          <p:cNvGraphicFramePr>
            <a:graphicFrameLocks noGrp="1"/>
          </p:cNvGraphicFramePr>
          <p:nvPr>
            <p:ph idx="1"/>
            <p:extLst>
              <p:ext uri="{D42A27DB-BD31-4B8C-83A1-F6EECF244321}">
                <p14:modId xmlns:p14="http://schemas.microsoft.com/office/powerpoint/2010/main" val="3975020225"/>
              </p:ext>
            </p:extLst>
          </p:nvPr>
        </p:nvGraphicFramePr>
        <p:xfrm>
          <a:off x="4611441" y="523568"/>
          <a:ext cx="7323838" cy="6024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231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559A-4D94-4AEE-813C-F0B3B0916496}"/>
              </a:ext>
            </a:extLst>
          </p:cNvPr>
          <p:cNvSpPr>
            <a:spLocks noGrp="1"/>
          </p:cNvSpPr>
          <p:nvPr>
            <p:ph type="title"/>
          </p:nvPr>
        </p:nvSpPr>
        <p:spPr/>
        <p:txBody>
          <a:bodyPr/>
          <a:lstStyle/>
          <a:p>
            <a:r>
              <a:rPr lang="en-US" dirty="0"/>
              <a:t>Community Work Being Done</a:t>
            </a:r>
          </a:p>
        </p:txBody>
      </p:sp>
      <p:sp>
        <p:nvSpPr>
          <p:cNvPr id="3" name="Content Placeholder 2">
            <a:extLst>
              <a:ext uri="{FF2B5EF4-FFF2-40B4-BE49-F238E27FC236}">
                <a16:creationId xmlns:a16="http://schemas.microsoft.com/office/drawing/2014/main" id="{F9B667B4-B9C9-477B-853A-7EBC272C4BB8}"/>
              </a:ext>
            </a:extLst>
          </p:cNvPr>
          <p:cNvSpPr>
            <a:spLocks noGrp="1"/>
          </p:cNvSpPr>
          <p:nvPr>
            <p:ph idx="1"/>
          </p:nvPr>
        </p:nvSpPr>
        <p:spPr>
          <a:xfrm>
            <a:off x="838200" y="1825625"/>
            <a:ext cx="10515600" cy="3059884"/>
          </a:xfrm>
        </p:spPr>
        <p:txBody>
          <a:bodyPr>
            <a:normAutofit fontScale="92500" lnSpcReduction="20000"/>
          </a:bodyPr>
          <a:lstStyle/>
          <a:p>
            <a:r>
              <a:rPr lang="en-US" dirty="0"/>
              <a:t>Cathy Jennings, The Contributor – Working Group</a:t>
            </a:r>
          </a:p>
          <a:p>
            <a:endParaRPr lang="en-US" dirty="0"/>
          </a:p>
          <a:p>
            <a:r>
              <a:rPr lang="en-US" dirty="0"/>
              <a:t>Stacy Horn Koch, consultant at the Mayor’s Office</a:t>
            </a:r>
          </a:p>
          <a:p>
            <a:endParaRPr lang="en-US" dirty="0"/>
          </a:p>
          <a:p>
            <a:r>
              <a:rPr lang="en-US" dirty="0"/>
              <a:t>Project Proposal Ideas Being Hatched</a:t>
            </a:r>
          </a:p>
          <a:p>
            <a:endParaRPr lang="en-US" dirty="0"/>
          </a:p>
          <a:p>
            <a:r>
              <a:rPr lang="en-US" dirty="0"/>
              <a:t> Questions, Comments</a:t>
            </a:r>
          </a:p>
          <a:p>
            <a:pPr marL="0" indent="0">
              <a:buNone/>
            </a:pPr>
            <a:endParaRPr lang="en-US" dirty="0"/>
          </a:p>
        </p:txBody>
      </p:sp>
    </p:spTree>
    <p:extLst>
      <p:ext uri="{BB962C8B-B14F-4D97-AF65-F5344CB8AC3E}">
        <p14:creationId xmlns:p14="http://schemas.microsoft.com/office/powerpoint/2010/main" val="329943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6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67">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69" name="Rectangle 68">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69">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a:extLst>
              <a:ext uri="{FF2B5EF4-FFF2-40B4-BE49-F238E27FC236}">
                <a16:creationId xmlns:a16="http://schemas.microsoft.com/office/drawing/2014/main" id="{FF43234A-FB11-4CF5-1EB5-B5F320AC3E92}"/>
              </a:ext>
            </a:extLst>
          </p:cNvPr>
          <p:cNvPicPr>
            <a:picLocks noGrp="1" noChangeAspect="1"/>
          </p:cNvPicPr>
          <p:nvPr>
            <p:ph idx="1"/>
          </p:nvPr>
        </p:nvPicPr>
        <p:blipFill>
          <a:blip r:embed="rId2"/>
          <a:stretch>
            <a:fillRect/>
          </a:stretch>
        </p:blipFill>
        <p:spPr>
          <a:xfrm>
            <a:off x="643467" y="636401"/>
            <a:ext cx="6253214" cy="5093348"/>
          </a:xfrm>
          <a:prstGeom prst="rect">
            <a:avLst/>
          </a:prstGeom>
        </p:spPr>
      </p:pic>
      <p:sp>
        <p:nvSpPr>
          <p:cNvPr id="83" name="TextBox 2">
            <a:extLst>
              <a:ext uri="{FF2B5EF4-FFF2-40B4-BE49-F238E27FC236}">
                <a16:creationId xmlns:a16="http://schemas.microsoft.com/office/drawing/2014/main" id="{8D6840DE-C135-CC09-9602-69F9C0D16489}"/>
              </a:ext>
            </a:extLst>
          </p:cNvPr>
          <p:cNvSpPr txBox="1"/>
          <p:nvPr/>
        </p:nvSpPr>
        <p:spPr>
          <a:xfrm>
            <a:off x="6896682" y="774290"/>
            <a:ext cx="4651850" cy="5402673"/>
          </a:xfrm>
          <a:prstGeom prst="rect">
            <a:avLst/>
          </a:prstGeom>
        </p:spPr>
        <p:txBody>
          <a:bodyPr vert="horz" lIns="91440" tIns="45720" rIns="91440" bIns="45720" rtlCol="0">
            <a:normAutofit/>
          </a:bodyPr>
          <a:lstStyle/>
          <a:p>
            <a:pPr>
              <a:lnSpc>
                <a:spcPct val="90000"/>
              </a:lnSpc>
              <a:spcAft>
                <a:spcPts val="600"/>
              </a:spcAft>
            </a:pPr>
            <a:r>
              <a:rPr lang="en-US" sz="3200" b="1" dirty="0"/>
              <a:t>TN 504 Maximum Award</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dirty="0"/>
              <a:t>The HUD CoC Unsheltered Homelessness Set Aside Maximum Award Amount for the Metropolitan Nashville-Davidson County Continuum of Care (TN 504) totals </a:t>
            </a:r>
            <a:r>
              <a:rPr lang="en-US" sz="3200" b="1" dirty="0"/>
              <a:t>$4,855,000 for three years.</a:t>
            </a:r>
          </a:p>
        </p:txBody>
      </p:sp>
      <p:grpSp>
        <p:nvGrpSpPr>
          <p:cNvPr id="84" name="Group 71">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85" name="Isosceles Triangle 72">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73">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149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C73354F-4B06-84F2-99DF-5730CB3CEAF4}"/>
              </a:ext>
            </a:extLst>
          </p:cNvPr>
          <p:cNvPicPr>
            <a:picLocks noChangeAspect="1"/>
          </p:cNvPicPr>
          <p:nvPr/>
        </p:nvPicPr>
        <p:blipFill>
          <a:blip r:embed="rId2"/>
          <a:stretch>
            <a:fillRect/>
          </a:stretch>
        </p:blipFill>
        <p:spPr>
          <a:xfrm>
            <a:off x="8647151" y="5755573"/>
            <a:ext cx="2847079" cy="774259"/>
          </a:xfrm>
          <a:prstGeom prst="rect">
            <a:avLst/>
          </a:prstGeom>
        </p:spPr>
      </p:pic>
      <p:graphicFrame>
        <p:nvGraphicFramePr>
          <p:cNvPr id="25" name="Content Placeholder 3">
            <a:extLst>
              <a:ext uri="{FF2B5EF4-FFF2-40B4-BE49-F238E27FC236}">
                <a16:creationId xmlns:a16="http://schemas.microsoft.com/office/drawing/2014/main" id="{39CEC705-5A09-1908-5D08-0BD78C58F00F}"/>
              </a:ext>
            </a:extLst>
          </p:cNvPr>
          <p:cNvGraphicFramePr>
            <a:graphicFrameLocks noGrp="1"/>
          </p:cNvGraphicFramePr>
          <p:nvPr>
            <p:ph idx="1"/>
          </p:nvPr>
        </p:nvGraphicFramePr>
        <p:xfrm>
          <a:off x="838200" y="650789"/>
          <a:ext cx="10515600" cy="5104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89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0B8E824-2DEC-83AF-6684-08A82FB0EC50}"/>
              </a:ext>
            </a:extLst>
          </p:cNvPr>
          <p:cNvPicPr>
            <a:picLocks noGrp="1" noChangeAspect="1"/>
          </p:cNvPicPr>
          <p:nvPr>
            <p:ph idx="1"/>
          </p:nvPr>
        </p:nvPicPr>
        <p:blipFill>
          <a:blip r:embed="rId2"/>
          <a:stretch>
            <a:fillRect/>
          </a:stretch>
        </p:blipFill>
        <p:spPr>
          <a:xfrm>
            <a:off x="952237" y="1230275"/>
            <a:ext cx="10337975" cy="4393639"/>
          </a:xfrm>
          <a:prstGeom prst="rect">
            <a:avLst/>
          </a:prstGeom>
        </p:spPr>
      </p:pic>
      <p:pic>
        <p:nvPicPr>
          <p:cNvPr id="2" name="Picture 1">
            <a:extLst>
              <a:ext uri="{FF2B5EF4-FFF2-40B4-BE49-F238E27FC236}">
                <a16:creationId xmlns:a16="http://schemas.microsoft.com/office/drawing/2014/main" id="{FA7F649A-B6A9-FFCF-0760-E47D9897FB69}"/>
              </a:ext>
            </a:extLst>
          </p:cNvPr>
          <p:cNvPicPr>
            <a:picLocks noChangeAspect="1"/>
          </p:cNvPicPr>
          <p:nvPr/>
        </p:nvPicPr>
        <p:blipFill>
          <a:blip r:embed="rId3"/>
          <a:stretch>
            <a:fillRect/>
          </a:stretch>
        </p:blipFill>
        <p:spPr>
          <a:xfrm>
            <a:off x="8443133" y="5726076"/>
            <a:ext cx="2847079" cy="774259"/>
          </a:xfrm>
          <a:prstGeom prst="rect">
            <a:avLst/>
          </a:prstGeom>
        </p:spPr>
      </p:pic>
    </p:spTree>
    <p:extLst>
      <p:ext uri="{BB962C8B-B14F-4D97-AF65-F5344CB8AC3E}">
        <p14:creationId xmlns:p14="http://schemas.microsoft.com/office/powerpoint/2010/main" val="378591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139E8C1-E667-9C10-3708-E655EAD4DEB2}"/>
              </a:ext>
            </a:extLst>
          </p:cNvPr>
          <p:cNvPicPr>
            <a:picLocks noGrp="1" noChangeAspect="1"/>
          </p:cNvPicPr>
          <p:nvPr>
            <p:ph idx="1"/>
          </p:nvPr>
        </p:nvPicPr>
        <p:blipFill>
          <a:blip r:embed="rId2"/>
          <a:stretch>
            <a:fillRect/>
          </a:stretch>
        </p:blipFill>
        <p:spPr>
          <a:xfrm>
            <a:off x="952237" y="1230275"/>
            <a:ext cx="10337975" cy="4393639"/>
          </a:xfrm>
          <a:prstGeom prst="rect">
            <a:avLst/>
          </a:prstGeom>
        </p:spPr>
      </p:pic>
      <p:pic>
        <p:nvPicPr>
          <p:cNvPr id="2" name="Picture 1">
            <a:extLst>
              <a:ext uri="{FF2B5EF4-FFF2-40B4-BE49-F238E27FC236}">
                <a16:creationId xmlns:a16="http://schemas.microsoft.com/office/drawing/2014/main" id="{AA7C1AFF-A178-8CB9-4C81-519A884ECC57}"/>
              </a:ext>
            </a:extLst>
          </p:cNvPr>
          <p:cNvPicPr>
            <a:picLocks noChangeAspect="1"/>
          </p:cNvPicPr>
          <p:nvPr/>
        </p:nvPicPr>
        <p:blipFill>
          <a:blip r:embed="rId3"/>
          <a:stretch>
            <a:fillRect/>
          </a:stretch>
        </p:blipFill>
        <p:spPr>
          <a:xfrm>
            <a:off x="8443133" y="5853827"/>
            <a:ext cx="2847079" cy="774259"/>
          </a:xfrm>
          <a:prstGeom prst="rect">
            <a:avLst/>
          </a:prstGeom>
        </p:spPr>
      </p:pic>
    </p:spTree>
    <p:extLst>
      <p:ext uri="{BB962C8B-B14F-4D97-AF65-F5344CB8AC3E}">
        <p14:creationId xmlns:p14="http://schemas.microsoft.com/office/powerpoint/2010/main" val="372455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06EBE677-9E39-4AE9-07EF-4D96D5AADE8C}"/>
              </a:ext>
            </a:extLst>
          </p:cNvPr>
          <p:cNvPicPr>
            <a:picLocks noGrp="1" noChangeAspect="1"/>
          </p:cNvPicPr>
          <p:nvPr>
            <p:ph idx="1"/>
          </p:nvPr>
        </p:nvPicPr>
        <p:blipFill>
          <a:blip r:embed="rId2"/>
          <a:stretch>
            <a:fillRect/>
          </a:stretch>
        </p:blipFill>
        <p:spPr>
          <a:xfrm>
            <a:off x="429490" y="228599"/>
            <a:ext cx="11256820" cy="4881717"/>
          </a:xfrm>
          <a:prstGeom prst="rect">
            <a:avLst/>
          </a:prstGeom>
        </p:spPr>
      </p:pic>
      <p:pic>
        <p:nvPicPr>
          <p:cNvPr id="2" name="Picture 1">
            <a:extLst>
              <a:ext uri="{FF2B5EF4-FFF2-40B4-BE49-F238E27FC236}">
                <a16:creationId xmlns:a16="http://schemas.microsoft.com/office/drawing/2014/main" id="{69420134-D251-968A-3A83-85950CD4B6D2}"/>
              </a:ext>
            </a:extLst>
          </p:cNvPr>
          <p:cNvPicPr>
            <a:picLocks noChangeAspect="1"/>
          </p:cNvPicPr>
          <p:nvPr/>
        </p:nvPicPr>
        <p:blipFill>
          <a:blip r:embed="rId3"/>
          <a:stretch>
            <a:fillRect/>
          </a:stretch>
        </p:blipFill>
        <p:spPr>
          <a:xfrm>
            <a:off x="8839231" y="6000320"/>
            <a:ext cx="2847079" cy="774259"/>
          </a:xfrm>
          <a:prstGeom prst="rect">
            <a:avLst/>
          </a:prstGeom>
        </p:spPr>
      </p:pic>
    </p:spTree>
    <p:extLst>
      <p:ext uri="{BB962C8B-B14F-4D97-AF65-F5344CB8AC3E}">
        <p14:creationId xmlns:p14="http://schemas.microsoft.com/office/powerpoint/2010/main" val="49890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E94CBBD2-BAD0-D37D-1B89-58CA7D8BA694}"/>
              </a:ext>
            </a:extLst>
          </p:cNvPr>
          <p:cNvPicPr>
            <a:picLocks noGrp="1" noChangeAspect="1"/>
          </p:cNvPicPr>
          <p:nvPr>
            <p:ph idx="1"/>
          </p:nvPr>
        </p:nvPicPr>
        <p:blipFill>
          <a:blip r:embed="rId2"/>
          <a:stretch>
            <a:fillRect/>
          </a:stretch>
        </p:blipFill>
        <p:spPr>
          <a:xfrm>
            <a:off x="615041" y="228600"/>
            <a:ext cx="10885718" cy="4953000"/>
          </a:xfrm>
          <a:prstGeom prst="rect">
            <a:avLst/>
          </a:prstGeom>
        </p:spPr>
      </p:pic>
      <p:pic>
        <p:nvPicPr>
          <p:cNvPr id="2" name="Picture 1">
            <a:extLst>
              <a:ext uri="{FF2B5EF4-FFF2-40B4-BE49-F238E27FC236}">
                <a16:creationId xmlns:a16="http://schemas.microsoft.com/office/drawing/2014/main" id="{C5CEDC58-42E1-96A5-FD30-724885415701}"/>
              </a:ext>
            </a:extLst>
          </p:cNvPr>
          <p:cNvPicPr>
            <a:picLocks noChangeAspect="1"/>
          </p:cNvPicPr>
          <p:nvPr/>
        </p:nvPicPr>
        <p:blipFill>
          <a:blip r:embed="rId3"/>
          <a:stretch>
            <a:fillRect/>
          </a:stretch>
        </p:blipFill>
        <p:spPr>
          <a:xfrm>
            <a:off x="8706144" y="5964678"/>
            <a:ext cx="2847079" cy="774259"/>
          </a:xfrm>
          <a:prstGeom prst="rect">
            <a:avLst/>
          </a:prstGeom>
        </p:spPr>
      </p:pic>
    </p:spTree>
    <p:extLst>
      <p:ext uri="{BB962C8B-B14F-4D97-AF65-F5344CB8AC3E}">
        <p14:creationId xmlns:p14="http://schemas.microsoft.com/office/powerpoint/2010/main" val="643275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45BE5-D0D2-81CE-36FE-DFEF5212295C}"/>
              </a:ext>
            </a:extLst>
          </p:cNvPr>
          <p:cNvSpPr>
            <a:spLocks noGrp="1"/>
          </p:cNvSpPr>
          <p:nvPr>
            <p:ph type="title"/>
          </p:nvPr>
        </p:nvSpPr>
        <p:spPr>
          <a:xfrm>
            <a:off x="630936" y="640823"/>
            <a:ext cx="3419856" cy="5583148"/>
          </a:xfrm>
          <a:prstGeom prst="ellipse">
            <a:avLst/>
          </a:prstGeom>
        </p:spPr>
        <p:txBody>
          <a:bodyPr vert="horz" lIns="91440" tIns="45720" rIns="91440" bIns="45720" rtlCol="0" anchor="ctr">
            <a:normAutofit/>
          </a:bodyPr>
          <a:lstStyle/>
          <a:p>
            <a:r>
              <a:rPr lang="en-US" sz="2200" b="1" kern="1200" dirty="0">
                <a:latin typeface="+mj-lt"/>
                <a:ea typeface="+mj-ea"/>
                <a:cs typeface="+mj-cs"/>
              </a:rPr>
              <a:t>Project Application Scoring - Unsheltered Homelessness Set Aside – CoCs will be selected for funding, including all</a:t>
            </a:r>
            <a:br>
              <a:rPr lang="en-US" sz="2200" b="1" kern="1200" dirty="0">
                <a:latin typeface="+mj-lt"/>
                <a:ea typeface="+mj-ea"/>
                <a:cs typeface="+mj-cs"/>
              </a:rPr>
            </a:br>
            <a:r>
              <a:rPr lang="en-US" sz="2200" b="1" kern="1200" dirty="0">
                <a:latin typeface="+mj-lt"/>
                <a:ea typeface="+mj-ea"/>
                <a:cs typeface="+mj-cs"/>
              </a:rPr>
              <a:t>rated and ranked projects that pass threshold until funding runs out. </a:t>
            </a:r>
          </a:p>
        </p:txBody>
      </p:sp>
      <p:sp>
        <p:nvSpPr>
          <p:cNvPr id="2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with low confidence">
            <a:extLst>
              <a:ext uri="{FF2B5EF4-FFF2-40B4-BE49-F238E27FC236}">
                <a16:creationId xmlns:a16="http://schemas.microsoft.com/office/drawing/2014/main" id="{03249437-F930-3DEE-AEEA-067125A2AA90}"/>
              </a:ext>
            </a:extLst>
          </p:cNvPr>
          <p:cNvPicPr>
            <a:picLocks noChangeAspect="1"/>
          </p:cNvPicPr>
          <p:nvPr/>
        </p:nvPicPr>
        <p:blipFill>
          <a:blip r:embed="rId2"/>
          <a:stretch>
            <a:fillRect/>
          </a:stretch>
        </p:blipFill>
        <p:spPr>
          <a:xfrm>
            <a:off x="4556760" y="1838836"/>
            <a:ext cx="6894576" cy="3919413"/>
          </a:xfrm>
          <a:prstGeom prst="rect">
            <a:avLst/>
          </a:prstGeom>
        </p:spPr>
      </p:pic>
    </p:spTree>
    <p:extLst>
      <p:ext uri="{BB962C8B-B14F-4D97-AF65-F5344CB8AC3E}">
        <p14:creationId xmlns:p14="http://schemas.microsoft.com/office/powerpoint/2010/main" val="2625067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914</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Application Scoring - Unsheltered Homelessness Set Aside – CoCs will be selected for funding, including all rated and ranked projects that pass threshold until funding runs out. </vt:lpstr>
      <vt:lpstr>PowerPoint Presentation</vt:lpstr>
      <vt:lpstr>PowerPoint Presentation</vt:lpstr>
      <vt:lpstr>PowerPoint Presentation</vt:lpstr>
      <vt:lpstr>What HUD is Looking for in Community Responses - System Level Elements</vt:lpstr>
      <vt:lpstr>What HUD is Looking for in Community Responses   Program Components</vt:lpstr>
      <vt:lpstr>Eligible Project Types</vt:lpstr>
      <vt:lpstr>The Metropolitan Nashville-Davidson County Continuum of Care has prioritized eligible projects for this RFP to be for Supportive Services Only </vt:lpstr>
      <vt:lpstr>Threshold Requirements of HUD CoC Funded Projects </vt:lpstr>
      <vt:lpstr>The Metropolitan Nashville-Davidson County Continuum of Care Application Process</vt:lpstr>
      <vt:lpstr>CoC Ranking</vt:lpstr>
      <vt:lpstr>2022 Special NOFO Timeline </vt:lpstr>
      <vt:lpstr>Community Work Being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Pampilo Harris</dc:creator>
  <cp:lastModifiedBy>Charlotte Weatherington</cp:lastModifiedBy>
  <cp:revision>14</cp:revision>
  <dcterms:created xsi:type="dcterms:W3CDTF">2022-07-22T14:29:28Z</dcterms:created>
  <dcterms:modified xsi:type="dcterms:W3CDTF">2022-08-16T20:50:15Z</dcterms:modified>
</cp:coreProperties>
</file>