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9" r:id="rId4"/>
    <p:sldId id="259" r:id="rId5"/>
    <p:sldId id="260" r:id="rId6"/>
    <p:sldId id="290" r:id="rId7"/>
    <p:sldId id="261" r:id="rId8"/>
    <p:sldId id="262" r:id="rId9"/>
    <p:sldId id="263" r:id="rId10"/>
    <p:sldId id="288" r:id="rId11"/>
    <p:sldId id="265" r:id="rId12"/>
    <p:sldId id="266" r:id="rId13"/>
    <p:sldId id="267" r:id="rId14"/>
    <p:sldId id="272" r:id="rId15"/>
    <p:sldId id="292" r:id="rId16"/>
    <p:sldId id="280" r:id="rId17"/>
    <p:sldId id="282" r:id="rId18"/>
    <p:sldId id="286" r:id="rId19"/>
    <p:sldId id="283" r:id="rId20"/>
    <p:sldId id="284" r:id="rId21"/>
    <p:sldId id="281" r:id="rId22"/>
    <p:sldId id="285" r:id="rId23"/>
    <p:sldId id="29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77" d="100"/>
          <a:sy n="77" d="100"/>
        </p:scale>
        <p:origin x="216"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B37E90-C5D4-4F30-96E4-625CA14C647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C1F4B50-2B12-4463-8E2F-E108E68967A2}">
      <dgm:prSet/>
      <dgm:spPr/>
      <dgm:t>
        <a:bodyPr/>
        <a:lstStyle/>
        <a:p>
          <a:r>
            <a:rPr lang="en-US" dirty="0"/>
            <a:t>The purpose of this NOFO is to support existing effective efforts to end homelessness, and create new projects to serve and house chronic homeless persons or survivors of domestic violence, dating violence, sexual assault or stalking who qualify as homeless. </a:t>
          </a:r>
        </a:p>
      </dgm:t>
    </dgm:pt>
    <dgm:pt modelId="{EEB6F58F-6C3C-4DDD-8045-A327C6B300EB}" type="parTrans" cxnId="{E5EDC058-7B0F-4E6D-8E5F-1EFC15681E3C}">
      <dgm:prSet/>
      <dgm:spPr/>
      <dgm:t>
        <a:bodyPr/>
        <a:lstStyle/>
        <a:p>
          <a:endParaRPr lang="en-US"/>
        </a:p>
      </dgm:t>
    </dgm:pt>
    <dgm:pt modelId="{E016912D-FF0E-4FC4-B5D2-6710318D14FE}" type="sibTrans" cxnId="{E5EDC058-7B0F-4E6D-8E5F-1EFC15681E3C}">
      <dgm:prSet/>
      <dgm:spPr/>
      <dgm:t>
        <a:bodyPr/>
        <a:lstStyle/>
        <a:p>
          <a:endParaRPr lang="en-US"/>
        </a:p>
      </dgm:t>
    </dgm:pt>
    <dgm:pt modelId="{2AF5D06F-7BDF-44A0-98CD-7274FB4E1955}">
      <dgm:prSet/>
      <dgm:spPr/>
      <dgm:t>
        <a:bodyPr/>
        <a:lstStyle/>
        <a:p>
          <a:r>
            <a:rPr lang="en-US" dirty="0"/>
            <a:t>CoCs must demonstrate a comprehensive, coordinated approach to reducing homelessness. </a:t>
          </a:r>
        </a:p>
      </dgm:t>
    </dgm:pt>
    <dgm:pt modelId="{B45A242B-569F-4773-9E56-D15A09438A8B}" type="parTrans" cxnId="{5D6F1C65-943A-4368-93C9-D3CBE5C3EFB7}">
      <dgm:prSet/>
      <dgm:spPr/>
      <dgm:t>
        <a:bodyPr/>
        <a:lstStyle/>
        <a:p>
          <a:endParaRPr lang="en-US"/>
        </a:p>
      </dgm:t>
    </dgm:pt>
    <dgm:pt modelId="{DC34C9E3-BAF7-429A-86D2-E2E42A828871}" type="sibTrans" cxnId="{5D6F1C65-943A-4368-93C9-D3CBE5C3EFB7}">
      <dgm:prSet/>
      <dgm:spPr/>
      <dgm:t>
        <a:bodyPr/>
        <a:lstStyle/>
        <a:p>
          <a:endParaRPr lang="en-US"/>
        </a:p>
      </dgm:t>
    </dgm:pt>
    <dgm:pt modelId="{B6304AFF-683D-461B-B40F-3EB5F51AD5A4}">
      <dgm:prSet/>
      <dgm:spPr/>
      <dgm:t>
        <a:bodyPr/>
        <a:lstStyle/>
        <a:p>
          <a:r>
            <a:rPr lang="en-US" dirty="0"/>
            <a:t>The CoC’s comprehensive approach should include partnership with health and housing agencies to leverage mainstream housing and healthcare resources. These partnerships should support the Housing First and public health principles defined by HUD. </a:t>
          </a:r>
        </a:p>
      </dgm:t>
    </dgm:pt>
    <dgm:pt modelId="{63E52AF2-E68F-4E34-AD0D-97D70A4E34BD}" type="parTrans" cxnId="{E931675C-70D2-4D7B-B6D7-0C82B9F08070}">
      <dgm:prSet/>
      <dgm:spPr/>
      <dgm:t>
        <a:bodyPr/>
        <a:lstStyle/>
        <a:p>
          <a:endParaRPr lang="en-US"/>
        </a:p>
      </dgm:t>
    </dgm:pt>
    <dgm:pt modelId="{1C82B168-5AF9-489B-A331-EF9A999F9ADC}" type="sibTrans" cxnId="{E931675C-70D2-4D7B-B6D7-0C82B9F08070}">
      <dgm:prSet/>
      <dgm:spPr/>
      <dgm:t>
        <a:bodyPr/>
        <a:lstStyle/>
        <a:p>
          <a:endParaRPr lang="en-US"/>
        </a:p>
      </dgm:t>
    </dgm:pt>
    <dgm:pt modelId="{E5656CF4-A47A-4D1C-AE5B-6EBA916ED363}">
      <dgm:prSet/>
      <dgm:spPr/>
      <dgm:t>
        <a:bodyPr/>
        <a:lstStyle/>
        <a:p>
          <a:r>
            <a:rPr lang="en-US" dirty="0"/>
            <a:t>The CoC’s comprehensive approach should advance equity and demonstrate involvement of individuals with lived experience of homelessness in service delivery and decision making. </a:t>
          </a:r>
        </a:p>
      </dgm:t>
    </dgm:pt>
    <dgm:pt modelId="{39D2072E-B67D-4CBC-872E-DE5766E3B68C}" type="sibTrans" cxnId="{C96F9641-A080-4D07-9555-F8A359963BC7}">
      <dgm:prSet/>
      <dgm:spPr/>
      <dgm:t>
        <a:bodyPr/>
        <a:lstStyle/>
        <a:p>
          <a:endParaRPr lang="en-US"/>
        </a:p>
      </dgm:t>
    </dgm:pt>
    <dgm:pt modelId="{FDBBED58-E1B6-4060-96AB-24A7740E2C94}" type="parTrans" cxnId="{C96F9641-A080-4D07-9555-F8A359963BC7}">
      <dgm:prSet/>
      <dgm:spPr/>
      <dgm:t>
        <a:bodyPr/>
        <a:lstStyle/>
        <a:p>
          <a:endParaRPr lang="en-US"/>
        </a:p>
      </dgm:t>
    </dgm:pt>
    <dgm:pt modelId="{E7ACBE1F-31F6-4615-98B9-6C441D1A8B0A}" type="pres">
      <dgm:prSet presAssocID="{60B37E90-C5D4-4F30-96E4-625CA14C6477}" presName="linear" presStyleCnt="0">
        <dgm:presLayoutVars>
          <dgm:animLvl val="lvl"/>
          <dgm:resizeHandles val="exact"/>
        </dgm:presLayoutVars>
      </dgm:prSet>
      <dgm:spPr/>
    </dgm:pt>
    <dgm:pt modelId="{174B58F8-7CDD-448D-B58A-EB71DFE7794A}" type="pres">
      <dgm:prSet presAssocID="{9C1F4B50-2B12-4463-8E2F-E108E68967A2}" presName="parentText" presStyleLbl="node1" presStyleIdx="0" presStyleCnt="4">
        <dgm:presLayoutVars>
          <dgm:chMax val="0"/>
          <dgm:bulletEnabled val="1"/>
        </dgm:presLayoutVars>
      </dgm:prSet>
      <dgm:spPr/>
    </dgm:pt>
    <dgm:pt modelId="{B3F9F78A-9E98-4907-AEC3-B40C84886C7C}" type="pres">
      <dgm:prSet presAssocID="{E016912D-FF0E-4FC4-B5D2-6710318D14FE}" presName="spacer" presStyleCnt="0"/>
      <dgm:spPr/>
    </dgm:pt>
    <dgm:pt modelId="{27C7FE15-2CD4-477F-B438-D4BEA6C31B9B}" type="pres">
      <dgm:prSet presAssocID="{2AF5D06F-7BDF-44A0-98CD-7274FB4E1955}" presName="parentText" presStyleLbl="node1" presStyleIdx="1" presStyleCnt="4">
        <dgm:presLayoutVars>
          <dgm:chMax val="0"/>
          <dgm:bulletEnabled val="1"/>
        </dgm:presLayoutVars>
      </dgm:prSet>
      <dgm:spPr/>
    </dgm:pt>
    <dgm:pt modelId="{40522865-8E4A-4061-A602-1DDC71BDC7D3}" type="pres">
      <dgm:prSet presAssocID="{DC34C9E3-BAF7-429A-86D2-E2E42A828871}" presName="spacer" presStyleCnt="0"/>
      <dgm:spPr/>
    </dgm:pt>
    <dgm:pt modelId="{348B3F9B-21FC-4FED-BA35-C974FCA8B153}" type="pres">
      <dgm:prSet presAssocID="{E5656CF4-A47A-4D1C-AE5B-6EBA916ED363}" presName="parentText" presStyleLbl="node1" presStyleIdx="2" presStyleCnt="4">
        <dgm:presLayoutVars>
          <dgm:chMax val="0"/>
          <dgm:bulletEnabled val="1"/>
        </dgm:presLayoutVars>
      </dgm:prSet>
      <dgm:spPr/>
    </dgm:pt>
    <dgm:pt modelId="{ECDDACA6-7F55-4AB3-A242-D4ABF3A64EDB}" type="pres">
      <dgm:prSet presAssocID="{39D2072E-B67D-4CBC-872E-DE5766E3B68C}" presName="spacer" presStyleCnt="0"/>
      <dgm:spPr/>
    </dgm:pt>
    <dgm:pt modelId="{359DDEB7-E966-407E-AB0F-2E1D68BE2D66}" type="pres">
      <dgm:prSet presAssocID="{B6304AFF-683D-461B-B40F-3EB5F51AD5A4}" presName="parentText" presStyleLbl="node1" presStyleIdx="3" presStyleCnt="4">
        <dgm:presLayoutVars>
          <dgm:chMax val="0"/>
          <dgm:bulletEnabled val="1"/>
        </dgm:presLayoutVars>
      </dgm:prSet>
      <dgm:spPr/>
    </dgm:pt>
  </dgm:ptLst>
  <dgm:cxnLst>
    <dgm:cxn modelId="{9277DC03-E626-48FC-B30E-00B36C5C9016}" type="presOf" srcId="{E5656CF4-A47A-4D1C-AE5B-6EBA916ED363}" destId="{348B3F9B-21FC-4FED-BA35-C974FCA8B153}" srcOrd="0" destOrd="0" presId="urn:microsoft.com/office/officeart/2005/8/layout/vList2"/>
    <dgm:cxn modelId="{2200F432-31C3-443E-A7D9-A1390C389564}" type="presOf" srcId="{2AF5D06F-7BDF-44A0-98CD-7274FB4E1955}" destId="{27C7FE15-2CD4-477F-B438-D4BEA6C31B9B}" srcOrd="0" destOrd="0" presId="urn:microsoft.com/office/officeart/2005/8/layout/vList2"/>
    <dgm:cxn modelId="{E931675C-70D2-4D7B-B6D7-0C82B9F08070}" srcId="{60B37E90-C5D4-4F30-96E4-625CA14C6477}" destId="{B6304AFF-683D-461B-B40F-3EB5F51AD5A4}" srcOrd="3" destOrd="0" parTransId="{63E52AF2-E68F-4E34-AD0D-97D70A4E34BD}" sibTransId="{1C82B168-5AF9-489B-A331-EF9A999F9ADC}"/>
    <dgm:cxn modelId="{C96F9641-A080-4D07-9555-F8A359963BC7}" srcId="{60B37E90-C5D4-4F30-96E4-625CA14C6477}" destId="{E5656CF4-A47A-4D1C-AE5B-6EBA916ED363}" srcOrd="2" destOrd="0" parTransId="{FDBBED58-E1B6-4060-96AB-24A7740E2C94}" sibTransId="{39D2072E-B67D-4CBC-872E-DE5766E3B68C}"/>
    <dgm:cxn modelId="{706D5242-F6C3-49C9-9568-80A32023F5E7}" type="presOf" srcId="{B6304AFF-683D-461B-B40F-3EB5F51AD5A4}" destId="{359DDEB7-E966-407E-AB0F-2E1D68BE2D66}" srcOrd="0" destOrd="0" presId="urn:microsoft.com/office/officeart/2005/8/layout/vList2"/>
    <dgm:cxn modelId="{5D6F1C65-943A-4368-93C9-D3CBE5C3EFB7}" srcId="{60B37E90-C5D4-4F30-96E4-625CA14C6477}" destId="{2AF5D06F-7BDF-44A0-98CD-7274FB4E1955}" srcOrd="1" destOrd="0" parTransId="{B45A242B-569F-4773-9E56-D15A09438A8B}" sibTransId="{DC34C9E3-BAF7-429A-86D2-E2E42A828871}"/>
    <dgm:cxn modelId="{69034873-8366-4772-8C00-F8072C1A2B1B}" type="presOf" srcId="{60B37E90-C5D4-4F30-96E4-625CA14C6477}" destId="{E7ACBE1F-31F6-4615-98B9-6C441D1A8B0A}" srcOrd="0" destOrd="0" presId="urn:microsoft.com/office/officeart/2005/8/layout/vList2"/>
    <dgm:cxn modelId="{E5EDC058-7B0F-4E6D-8E5F-1EFC15681E3C}" srcId="{60B37E90-C5D4-4F30-96E4-625CA14C6477}" destId="{9C1F4B50-2B12-4463-8E2F-E108E68967A2}" srcOrd="0" destOrd="0" parTransId="{EEB6F58F-6C3C-4DDD-8045-A327C6B300EB}" sibTransId="{E016912D-FF0E-4FC4-B5D2-6710318D14FE}"/>
    <dgm:cxn modelId="{4EBB1B9E-F087-4FFB-99DA-7372BFFD7E8D}" type="presOf" srcId="{9C1F4B50-2B12-4463-8E2F-E108E68967A2}" destId="{174B58F8-7CDD-448D-B58A-EB71DFE7794A}" srcOrd="0" destOrd="0" presId="urn:microsoft.com/office/officeart/2005/8/layout/vList2"/>
    <dgm:cxn modelId="{911CDE7B-A84C-4284-81A4-77F945C05287}" type="presParOf" srcId="{E7ACBE1F-31F6-4615-98B9-6C441D1A8B0A}" destId="{174B58F8-7CDD-448D-B58A-EB71DFE7794A}" srcOrd="0" destOrd="0" presId="urn:microsoft.com/office/officeart/2005/8/layout/vList2"/>
    <dgm:cxn modelId="{20770BFA-0433-48F5-8EA6-01335E144934}" type="presParOf" srcId="{E7ACBE1F-31F6-4615-98B9-6C441D1A8B0A}" destId="{B3F9F78A-9E98-4907-AEC3-B40C84886C7C}" srcOrd="1" destOrd="0" presId="urn:microsoft.com/office/officeart/2005/8/layout/vList2"/>
    <dgm:cxn modelId="{E3F834B0-D904-4BB4-A5D5-8B77EE0222B8}" type="presParOf" srcId="{E7ACBE1F-31F6-4615-98B9-6C441D1A8B0A}" destId="{27C7FE15-2CD4-477F-B438-D4BEA6C31B9B}" srcOrd="2" destOrd="0" presId="urn:microsoft.com/office/officeart/2005/8/layout/vList2"/>
    <dgm:cxn modelId="{DCC41895-19E5-4C84-839A-8595AF093605}" type="presParOf" srcId="{E7ACBE1F-31F6-4615-98B9-6C441D1A8B0A}" destId="{40522865-8E4A-4061-A602-1DDC71BDC7D3}" srcOrd="3" destOrd="0" presId="urn:microsoft.com/office/officeart/2005/8/layout/vList2"/>
    <dgm:cxn modelId="{BCD6597B-F7A4-4BEE-B63B-37B50DA4906A}" type="presParOf" srcId="{E7ACBE1F-31F6-4615-98B9-6C441D1A8B0A}" destId="{348B3F9B-21FC-4FED-BA35-C974FCA8B153}" srcOrd="4" destOrd="0" presId="urn:microsoft.com/office/officeart/2005/8/layout/vList2"/>
    <dgm:cxn modelId="{E6888378-03BD-4F53-AFCD-0E5B8BAAA14E}" type="presParOf" srcId="{E7ACBE1F-31F6-4615-98B9-6C441D1A8B0A}" destId="{ECDDACA6-7F55-4AB3-A242-D4ABF3A64EDB}" srcOrd="5" destOrd="0" presId="urn:microsoft.com/office/officeart/2005/8/layout/vList2"/>
    <dgm:cxn modelId="{4EF4AC06-BB19-4613-9210-633797548C85}" type="presParOf" srcId="{E7ACBE1F-31F6-4615-98B9-6C441D1A8B0A}" destId="{359DDEB7-E966-407E-AB0F-2E1D68BE2D6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D28FE2-D850-448D-B81F-6812E540F46A}" type="doc">
      <dgm:prSet loTypeId="urn:microsoft.com/office/officeart/2018/2/layout/IconCircleList" loCatId="icon" qsTypeId="urn:microsoft.com/office/officeart/2005/8/quickstyle/simple1" qsCatId="simple" csTypeId="urn:microsoft.com/office/officeart/2018/5/colors/Iconchunking_neutralicon_accent1_2" csCatId="accent1" phldr="1"/>
      <dgm:spPr/>
      <dgm:t>
        <a:bodyPr/>
        <a:lstStyle/>
        <a:p>
          <a:endParaRPr lang="en-US"/>
        </a:p>
      </dgm:t>
    </dgm:pt>
    <dgm:pt modelId="{2971901D-7520-4AA6-8E62-521384884CE9}">
      <dgm:prSet/>
      <dgm:spPr/>
      <dgm:t>
        <a:bodyPr/>
        <a:lstStyle/>
        <a:p>
          <a:r>
            <a:rPr lang="en-US"/>
            <a:t>Continuously advance best practices</a:t>
          </a:r>
        </a:p>
      </dgm:t>
    </dgm:pt>
    <dgm:pt modelId="{2A543B94-0DD0-4513-9312-62EE6A3A408E}" type="parTrans" cxnId="{21AF8549-FC5D-4CBC-8DCF-E7DBBE855175}">
      <dgm:prSet/>
      <dgm:spPr/>
      <dgm:t>
        <a:bodyPr/>
        <a:lstStyle/>
        <a:p>
          <a:endParaRPr lang="en-US"/>
        </a:p>
      </dgm:t>
    </dgm:pt>
    <dgm:pt modelId="{B6542058-AA43-4217-AD07-2E99B5020D41}" type="sibTrans" cxnId="{21AF8549-FC5D-4CBC-8DCF-E7DBBE855175}">
      <dgm:prSet/>
      <dgm:spPr/>
      <dgm:t>
        <a:bodyPr/>
        <a:lstStyle/>
        <a:p>
          <a:endParaRPr lang="en-US"/>
        </a:p>
      </dgm:t>
    </dgm:pt>
    <dgm:pt modelId="{590457F8-5677-4D5E-824B-C7835170D087}">
      <dgm:prSet/>
      <dgm:spPr/>
      <dgm:t>
        <a:bodyPr/>
        <a:lstStyle/>
        <a:p>
          <a:r>
            <a:rPr lang="en-US"/>
            <a:t>Streamline the delivery of assistance</a:t>
          </a:r>
        </a:p>
      </dgm:t>
    </dgm:pt>
    <dgm:pt modelId="{0D5408DB-94AA-4481-9987-D0E047DF220E}" type="parTrans" cxnId="{FEAAA23B-DFF4-481F-A2BB-9FC5B83E0598}">
      <dgm:prSet/>
      <dgm:spPr/>
      <dgm:t>
        <a:bodyPr/>
        <a:lstStyle/>
        <a:p>
          <a:endParaRPr lang="en-US"/>
        </a:p>
      </dgm:t>
    </dgm:pt>
    <dgm:pt modelId="{59EC63A3-1A38-4CA9-A608-4E4CB9401911}" type="sibTrans" cxnId="{FEAAA23B-DFF4-481F-A2BB-9FC5B83E0598}">
      <dgm:prSet/>
      <dgm:spPr/>
      <dgm:t>
        <a:bodyPr/>
        <a:lstStyle/>
        <a:p>
          <a:endParaRPr lang="en-US"/>
        </a:p>
      </dgm:t>
    </dgm:pt>
    <dgm:pt modelId="{7B0F81E2-3821-4B2A-84FA-A57D46A2E48B}">
      <dgm:prSet/>
      <dgm:spPr/>
      <dgm:t>
        <a:bodyPr/>
        <a:lstStyle/>
        <a:p>
          <a:r>
            <a:rPr lang="en-US"/>
            <a:t>Leverage the expertise of people who have experienced homelessness</a:t>
          </a:r>
        </a:p>
      </dgm:t>
    </dgm:pt>
    <dgm:pt modelId="{9FB04825-3BA5-4584-AF89-C5962987B25F}" type="parTrans" cxnId="{EFD4A193-E76A-40E8-A2F9-BD45237451C9}">
      <dgm:prSet/>
      <dgm:spPr/>
      <dgm:t>
        <a:bodyPr/>
        <a:lstStyle/>
        <a:p>
          <a:endParaRPr lang="en-US"/>
        </a:p>
      </dgm:t>
    </dgm:pt>
    <dgm:pt modelId="{6ED400BC-BFF4-4A92-A2D1-3DD9CAE137FC}" type="sibTrans" cxnId="{EFD4A193-E76A-40E8-A2F9-BD45237451C9}">
      <dgm:prSet/>
      <dgm:spPr/>
      <dgm:t>
        <a:bodyPr/>
        <a:lstStyle/>
        <a:p>
          <a:endParaRPr lang="en-US"/>
        </a:p>
      </dgm:t>
    </dgm:pt>
    <dgm:pt modelId="{CB6E29B6-DC6A-4FDE-981B-B7CB0909B176}">
      <dgm:prSet/>
      <dgm:spPr/>
      <dgm:t>
        <a:bodyPr/>
        <a:lstStyle/>
        <a:p>
          <a:r>
            <a:rPr lang="en-US"/>
            <a:t>Advance equity in service design and delivery</a:t>
          </a:r>
        </a:p>
      </dgm:t>
    </dgm:pt>
    <dgm:pt modelId="{0C6B12D3-C571-4213-ABEF-59FE0C1A21A4}" type="parTrans" cxnId="{0B27EBC4-959A-421C-B1D2-76D9558BDB2B}">
      <dgm:prSet/>
      <dgm:spPr/>
      <dgm:t>
        <a:bodyPr/>
        <a:lstStyle/>
        <a:p>
          <a:endParaRPr lang="en-US"/>
        </a:p>
      </dgm:t>
    </dgm:pt>
    <dgm:pt modelId="{C38BB43C-ED07-47DF-8D2A-24BD988DCC27}" type="sibTrans" cxnId="{0B27EBC4-959A-421C-B1D2-76D9558BDB2B}">
      <dgm:prSet/>
      <dgm:spPr/>
      <dgm:t>
        <a:bodyPr/>
        <a:lstStyle/>
        <a:p>
          <a:endParaRPr lang="en-US"/>
        </a:p>
      </dgm:t>
    </dgm:pt>
    <dgm:pt modelId="{7DD2C7F1-8D4C-4DE2-8E1C-13A81C19F44A}">
      <dgm:prSet/>
      <dgm:spPr/>
      <dgm:t>
        <a:bodyPr/>
        <a:lstStyle/>
        <a:p>
          <a:r>
            <a:rPr lang="en-US"/>
            <a:t>Utilize local data and measure outcomes</a:t>
          </a:r>
        </a:p>
      </dgm:t>
    </dgm:pt>
    <dgm:pt modelId="{9E8DBFCA-910F-44A3-83BD-ADBE9551D9B5}" type="parTrans" cxnId="{88185653-186A-4DD0-8F2E-DE268DBC064C}">
      <dgm:prSet/>
      <dgm:spPr/>
      <dgm:t>
        <a:bodyPr/>
        <a:lstStyle/>
        <a:p>
          <a:endParaRPr lang="en-US"/>
        </a:p>
      </dgm:t>
    </dgm:pt>
    <dgm:pt modelId="{713308E6-F83B-433D-BDED-ECDB4E2D5FD7}" type="sibTrans" cxnId="{88185653-186A-4DD0-8F2E-DE268DBC064C}">
      <dgm:prSet/>
      <dgm:spPr/>
      <dgm:t>
        <a:bodyPr/>
        <a:lstStyle/>
        <a:p>
          <a:endParaRPr lang="en-US"/>
        </a:p>
      </dgm:t>
    </dgm:pt>
    <dgm:pt modelId="{1523FCDC-6B75-49DC-819A-D315A5328F0E}" type="pres">
      <dgm:prSet presAssocID="{94D28FE2-D850-448D-B81F-6812E540F46A}" presName="root" presStyleCnt="0">
        <dgm:presLayoutVars>
          <dgm:dir/>
          <dgm:resizeHandles val="exact"/>
        </dgm:presLayoutVars>
      </dgm:prSet>
      <dgm:spPr/>
    </dgm:pt>
    <dgm:pt modelId="{D8045610-06B7-4687-BF3A-F761F564BA72}" type="pres">
      <dgm:prSet presAssocID="{94D28FE2-D850-448D-B81F-6812E540F46A}" presName="container" presStyleCnt="0">
        <dgm:presLayoutVars>
          <dgm:dir/>
          <dgm:resizeHandles val="exact"/>
        </dgm:presLayoutVars>
      </dgm:prSet>
      <dgm:spPr/>
    </dgm:pt>
    <dgm:pt modelId="{716E891F-735E-426F-AB8F-9A06DDB5A991}" type="pres">
      <dgm:prSet presAssocID="{2971901D-7520-4AA6-8E62-521384884CE9}" presName="compNode" presStyleCnt="0"/>
      <dgm:spPr/>
    </dgm:pt>
    <dgm:pt modelId="{8C2F2F42-E928-4EF4-BB5F-7A4418EE9567}" type="pres">
      <dgm:prSet presAssocID="{2971901D-7520-4AA6-8E62-521384884CE9}" presName="iconBgRect" presStyleLbl="bgShp" presStyleIdx="0" presStyleCnt="5"/>
      <dgm:spPr/>
    </dgm:pt>
    <dgm:pt modelId="{56F6F8EC-7E5C-4463-9328-37E1A8A45B17}" type="pres">
      <dgm:prSet presAssocID="{2971901D-7520-4AA6-8E62-521384884CE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F79E166D-2A86-40B1-85ED-8AA6826E7F47}" type="pres">
      <dgm:prSet presAssocID="{2971901D-7520-4AA6-8E62-521384884CE9}" presName="spaceRect" presStyleCnt="0"/>
      <dgm:spPr/>
    </dgm:pt>
    <dgm:pt modelId="{2CF3AC13-B76A-4735-BED6-ECCCE3ACA0F0}" type="pres">
      <dgm:prSet presAssocID="{2971901D-7520-4AA6-8E62-521384884CE9}" presName="textRect" presStyleLbl="revTx" presStyleIdx="0" presStyleCnt="5">
        <dgm:presLayoutVars>
          <dgm:chMax val="1"/>
          <dgm:chPref val="1"/>
        </dgm:presLayoutVars>
      </dgm:prSet>
      <dgm:spPr/>
    </dgm:pt>
    <dgm:pt modelId="{21411DF3-2D63-4F48-85CA-2BB4FE259422}" type="pres">
      <dgm:prSet presAssocID="{B6542058-AA43-4217-AD07-2E99B5020D41}" presName="sibTrans" presStyleLbl="sibTrans2D1" presStyleIdx="0" presStyleCnt="0"/>
      <dgm:spPr/>
    </dgm:pt>
    <dgm:pt modelId="{2C7CEA13-501B-4CA3-B31B-07F52A04C4CD}" type="pres">
      <dgm:prSet presAssocID="{590457F8-5677-4D5E-824B-C7835170D087}" presName="compNode" presStyleCnt="0"/>
      <dgm:spPr/>
    </dgm:pt>
    <dgm:pt modelId="{96345AEE-1912-473E-9956-A5CC04F2D468}" type="pres">
      <dgm:prSet presAssocID="{590457F8-5677-4D5E-824B-C7835170D087}" presName="iconBgRect" presStyleLbl="bgShp" presStyleIdx="1" presStyleCnt="5"/>
      <dgm:spPr/>
    </dgm:pt>
    <dgm:pt modelId="{E9726B2C-440D-458B-8269-B195C6632282}" type="pres">
      <dgm:prSet presAssocID="{590457F8-5677-4D5E-824B-C7835170D08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ll center"/>
        </a:ext>
      </dgm:extLst>
    </dgm:pt>
    <dgm:pt modelId="{72D415DF-606D-4F94-8ED7-02DD6EC2BC68}" type="pres">
      <dgm:prSet presAssocID="{590457F8-5677-4D5E-824B-C7835170D087}" presName="spaceRect" presStyleCnt="0"/>
      <dgm:spPr/>
    </dgm:pt>
    <dgm:pt modelId="{9F08EA6D-9533-4C3B-A588-12B05FBC4667}" type="pres">
      <dgm:prSet presAssocID="{590457F8-5677-4D5E-824B-C7835170D087}" presName="textRect" presStyleLbl="revTx" presStyleIdx="1" presStyleCnt="5">
        <dgm:presLayoutVars>
          <dgm:chMax val="1"/>
          <dgm:chPref val="1"/>
        </dgm:presLayoutVars>
      </dgm:prSet>
      <dgm:spPr/>
    </dgm:pt>
    <dgm:pt modelId="{AB23D2C2-95CA-4471-9323-FC0B62E222EC}" type="pres">
      <dgm:prSet presAssocID="{59EC63A3-1A38-4CA9-A608-4E4CB9401911}" presName="sibTrans" presStyleLbl="sibTrans2D1" presStyleIdx="0" presStyleCnt="0"/>
      <dgm:spPr/>
    </dgm:pt>
    <dgm:pt modelId="{05F67B5D-83E1-48CA-9C6A-484D9332C30B}" type="pres">
      <dgm:prSet presAssocID="{7B0F81E2-3821-4B2A-84FA-A57D46A2E48B}" presName="compNode" presStyleCnt="0"/>
      <dgm:spPr/>
    </dgm:pt>
    <dgm:pt modelId="{209A97A4-1049-45DA-8BD7-4E9C05A42DDC}" type="pres">
      <dgm:prSet presAssocID="{7B0F81E2-3821-4B2A-84FA-A57D46A2E48B}" presName="iconBgRect" presStyleLbl="bgShp" presStyleIdx="2" presStyleCnt="5"/>
      <dgm:spPr/>
    </dgm:pt>
    <dgm:pt modelId="{025375F1-C0B3-48B1-AA8C-8062E5556C7A}" type="pres">
      <dgm:prSet presAssocID="{7B0F81E2-3821-4B2A-84FA-A57D46A2E48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4509E571-5B7C-4133-B642-5C6D1BB9BC7A}" type="pres">
      <dgm:prSet presAssocID="{7B0F81E2-3821-4B2A-84FA-A57D46A2E48B}" presName="spaceRect" presStyleCnt="0"/>
      <dgm:spPr/>
    </dgm:pt>
    <dgm:pt modelId="{6FB6B36F-AB38-4C25-8FCF-F635B5AE732E}" type="pres">
      <dgm:prSet presAssocID="{7B0F81E2-3821-4B2A-84FA-A57D46A2E48B}" presName="textRect" presStyleLbl="revTx" presStyleIdx="2" presStyleCnt="5">
        <dgm:presLayoutVars>
          <dgm:chMax val="1"/>
          <dgm:chPref val="1"/>
        </dgm:presLayoutVars>
      </dgm:prSet>
      <dgm:spPr/>
    </dgm:pt>
    <dgm:pt modelId="{5CFC6A4D-F334-4551-AE89-8A1190D7F94E}" type="pres">
      <dgm:prSet presAssocID="{6ED400BC-BFF4-4A92-A2D1-3DD9CAE137FC}" presName="sibTrans" presStyleLbl="sibTrans2D1" presStyleIdx="0" presStyleCnt="0"/>
      <dgm:spPr/>
    </dgm:pt>
    <dgm:pt modelId="{B5049274-4BE3-4F3C-8120-E6CA0A1A67C8}" type="pres">
      <dgm:prSet presAssocID="{CB6E29B6-DC6A-4FDE-981B-B7CB0909B176}" presName="compNode" presStyleCnt="0"/>
      <dgm:spPr/>
    </dgm:pt>
    <dgm:pt modelId="{4380AABD-AE9D-496F-8D17-496666FA1ECC}" type="pres">
      <dgm:prSet presAssocID="{CB6E29B6-DC6A-4FDE-981B-B7CB0909B176}" presName="iconBgRect" presStyleLbl="bgShp" presStyleIdx="3" presStyleCnt="5"/>
      <dgm:spPr/>
    </dgm:pt>
    <dgm:pt modelId="{7F3A3461-C4EE-4A3C-958E-DA26AA10CCAA}" type="pres">
      <dgm:prSet presAssocID="{CB6E29B6-DC6A-4FDE-981B-B7CB0909B17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98E6533F-1693-445F-970C-34E8A701E227}" type="pres">
      <dgm:prSet presAssocID="{CB6E29B6-DC6A-4FDE-981B-B7CB0909B176}" presName="spaceRect" presStyleCnt="0"/>
      <dgm:spPr/>
    </dgm:pt>
    <dgm:pt modelId="{BDF93625-1FA9-4E78-933E-44F06A2429F4}" type="pres">
      <dgm:prSet presAssocID="{CB6E29B6-DC6A-4FDE-981B-B7CB0909B176}" presName="textRect" presStyleLbl="revTx" presStyleIdx="3" presStyleCnt="5">
        <dgm:presLayoutVars>
          <dgm:chMax val="1"/>
          <dgm:chPref val="1"/>
        </dgm:presLayoutVars>
      </dgm:prSet>
      <dgm:spPr/>
    </dgm:pt>
    <dgm:pt modelId="{FDD1D665-E2A3-4FB9-B55C-BD8C0688D79F}" type="pres">
      <dgm:prSet presAssocID="{C38BB43C-ED07-47DF-8D2A-24BD988DCC27}" presName="sibTrans" presStyleLbl="sibTrans2D1" presStyleIdx="0" presStyleCnt="0"/>
      <dgm:spPr/>
    </dgm:pt>
    <dgm:pt modelId="{6E2AB6EF-4FB3-41A2-AC97-161904A6DD5C}" type="pres">
      <dgm:prSet presAssocID="{7DD2C7F1-8D4C-4DE2-8E1C-13A81C19F44A}" presName="compNode" presStyleCnt="0"/>
      <dgm:spPr/>
    </dgm:pt>
    <dgm:pt modelId="{62522938-BBF9-4ABB-940A-37E3D2FF94DB}" type="pres">
      <dgm:prSet presAssocID="{7DD2C7F1-8D4C-4DE2-8E1C-13A81C19F44A}" presName="iconBgRect" presStyleLbl="bgShp" presStyleIdx="4" presStyleCnt="5"/>
      <dgm:spPr/>
    </dgm:pt>
    <dgm:pt modelId="{A1F531B1-146A-4A87-8B19-94B12CE6C117}" type="pres">
      <dgm:prSet presAssocID="{7DD2C7F1-8D4C-4DE2-8E1C-13A81C19F44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r chart"/>
        </a:ext>
      </dgm:extLst>
    </dgm:pt>
    <dgm:pt modelId="{5BA9407D-32DF-4F89-A6DD-BF1080ED44FE}" type="pres">
      <dgm:prSet presAssocID="{7DD2C7F1-8D4C-4DE2-8E1C-13A81C19F44A}" presName="spaceRect" presStyleCnt="0"/>
      <dgm:spPr/>
    </dgm:pt>
    <dgm:pt modelId="{B29EC687-F5B9-4F7C-A010-E9FFB1D3CAA6}" type="pres">
      <dgm:prSet presAssocID="{7DD2C7F1-8D4C-4DE2-8E1C-13A81C19F44A}" presName="textRect" presStyleLbl="revTx" presStyleIdx="4" presStyleCnt="5">
        <dgm:presLayoutVars>
          <dgm:chMax val="1"/>
          <dgm:chPref val="1"/>
        </dgm:presLayoutVars>
      </dgm:prSet>
      <dgm:spPr/>
    </dgm:pt>
  </dgm:ptLst>
  <dgm:cxnLst>
    <dgm:cxn modelId="{E76E7421-F9CF-4FA6-BCAE-B30C41045444}" type="presOf" srcId="{B6542058-AA43-4217-AD07-2E99B5020D41}" destId="{21411DF3-2D63-4F48-85CA-2BB4FE259422}" srcOrd="0" destOrd="0" presId="urn:microsoft.com/office/officeart/2018/2/layout/IconCircleList"/>
    <dgm:cxn modelId="{6E457C2A-228D-4823-9B49-21038313964E}" type="presOf" srcId="{2971901D-7520-4AA6-8E62-521384884CE9}" destId="{2CF3AC13-B76A-4735-BED6-ECCCE3ACA0F0}" srcOrd="0" destOrd="0" presId="urn:microsoft.com/office/officeart/2018/2/layout/IconCircleList"/>
    <dgm:cxn modelId="{EE3B7837-9E34-49A2-87D6-0D7E35F1A01A}" type="presOf" srcId="{7DD2C7F1-8D4C-4DE2-8E1C-13A81C19F44A}" destId="{B29EC687-F5B9-4F7C-A010-E9FFB1D3CAA6}" srcOrd="0" destOrd="0" presId="urn:microsoft.com/office/officeart/2018/2/layout/IconCircleList"/>
    <dgm:cxn modelId="{FEAAA23B-DFF4-481F-A2BB-9FC5B83E0598}" srcId="{94D28FE2-D850-448D-B81F-6812E540F46A}" destId="{590457F8-5677-4D5E-824B-C7835170D087}" srcOrd="1" destOrd="0" parTransId="{0D5408DB-94AA-4481-9987-D0E047DF220E}" sibTransId="{59EC63A3-1A38-4CA9-A608-4E4CB9401911}"/>
    <dgm:cxn modelId="{9D844B69-3CC3-4E71-A13A-94C701D5619A}" type="presOf" srcId="{CB6E29B6-DC6A-4FDE-981B-B7CB0909B176}" destId="{BDF93625-1FA9-4E78-933E-44F06A2429F4}" srcOrd="0" destOrd="0" presId="urn:microsoft.com/office/officeart/2018/2/layout/IconCircleList"/>
    <dgm:cxn modelId="{21AF8549-FC5D-4CBC-8DCF-E7DBBE855175}" srcId="{94D28FE2-D850-448D-B81F-6812E540F46A}" destId="{2971901D-7520-4AA6-8E62-521384884CE9}" srcOrd="0" destOrd="0" parTransId="{2A543B94-0DD0-4513-9312-62EE6A3A408E}" sibTransId="{B6542058-AA43-4217-AD07-2E99B5020D41}"/>
    <dgm:cxn modelId="{88185653-186A-4DD0-8F2E-DE268DBC064C}" srcId="{94D28FE2-D850-448D-B81F-6812E540F46A}" destId="{7DD2C7F1-8D4C-4DE2-8E1C-13A81C19F44A}" srcOrd="4" destOrd="0" parTransId="{9E8DBFCA-910F-44A3-83BD-ADBE9551D9B5}" sibTransId="{713308E6-F83B-433D-BDED-ECDB4E2D5FD7}"/>
    <dgm:cxn modelId="{A9223085-CEE1-47AC-B41A-8BA53F54CAC9}" type="presOf" srcId="{590457F8-5677-4D5E-824B-C7835170D087}" destId="{9F08EA6D-9533-4C3B-A588-12B05FBC4667}" srcOrd="0" destOrd="0" presId="urn:microsoft.com/office/officeart/2018/2/layout/IconCircleList"/>
    <dgm:cxn modelId="{21240C92-484E-4E04-ABBC-71416D3DD891}" type="presOf" srcId="{59EC63A3-1A38-4CA9-A608-4E4CB9401911}" destId="{AB23D2C2-95CA-4471-9323-FC0B62E222EC}" srcOrd="0" destOrd="0" presId="urn:microsoft.com/office/officeart/2018/2/layout/IconCircleList"/>
    <dgm:cxn modelId="{EFD4A193-E76A-40E8-A2F9-BD45237451C9}" srcId="{94D28FE2-D850-448D-B81F-6812E540F46A}" destId="{7B0F81E2-3821-4B2A-84FA-A57D46A2E48B}" srcOrd="2" destOrd="0" parTransId="{9FB04825-3BA5-4584-AF89-C5962987B25F}" sibTransId="{6ED400BC-BFF4-4A92-A2D1-3DD9CAE137FC}"/>
    <dgm:cxn modelId="{C5E398AC-3C4B-4538-95B4-374536B876A8}" type="presOf" srcId="{7B0F81E2-3821-4B2A-84FA-A57D46A2E48B}" destId="{6FB6B36F-AB38-4C25-8FCF-F635B5AE732E}" srcOrd="0" destOrd="0" presId="urn:microsoft.com/office/officeart/2018/2/layout/IconCircleList"/>
    <dgm:cxn modelId="{0B27EBC4-959A-421C-B1D2-76D9558BDB2B}" srcId="{94D28FE2-D850-448D-B81F-6812E540F46A}" destId="{CB6E29B6-DC6A-4FDE-981B-B7CB0909B176}" srcOrd="3" destOrd="0" parTransId="{0C6B12D3-C571-4213-ABEF-59FE0C1A21A4}" sibTransId="{C38BB43C-ED07-47DF-8D2A-24BD988DCC27}"/>
    <dgm:cxn modelId="{C73201DA-3BFE-4315-B99E-4AB600B2E57B}" type="presOf" srcId="{94D28FE2-D850-448D-B81F-6812E540F46A}" destId="{1523FCDC-6B75-49DC-819A-D315A5328F0E}" srcOrd="0" destOrd="0" presId="urn:microsoft.com/office/officeart/2018/2/layout/IconCircleList"/>
    <dgm:cxn modelId="{EB0142EF-F096-4CBE-A323-BCB364917254}" type="presOf" srcId="{C38BB43C-ED07-47DF-8D2A-24BD988DCC27}" destId="{FDD1D665-E2A3-4FB9-B55C-BD8C0688D79F}" srcOrd="0" destOrd="0" presId="urn:microsoft.com/office/officeart/2018/2/layout/IconCircleList"/>
    <dgm:cxn modelId="{6AB505FA-8D2A-4CC8-858F-81D9C4933E88}" type="presOf" srcId="{6ED400BC-BFF4-4A92-A2D1-3DD9CAE137FC}" destId="{5CFC6A4D-F334-4551-AE89-8A1190D7F94E}" srcOrd="0" destOrd="0" presId="urn:microsoft.com/office/officeart/2018/2/layout/IconCircleList"/>
    <dgm:cxn modelId="{E5071C8F-2667-4BAF-84F3-3D131961C2B0}" type="presParOf" srcId="{1523FCDC-6B75-49DC-819A-D315A5328F0E}" destId="{D8045610-06B7-4687-BF3A-F761F564BA72}" srcOrd="0" destOrd="0" presId="urn:microsoft.com/office/officeart/2018/2/layout/IconCircleList"/>
    <dgm:cxn modelId="{BA5A667E-2926-4D34-BFF1-D2675E432336}" type="presParOf" srcId="{D8045610-06B7-4687-BF3A-F761F564BA72}" destId="{716E891F-735E-426F-AB8F-9A06DDB5A991}" srcOrd="0" destOrd="0" presId="urn:microsoft.com/office/officeart/2018/2/layout/IconCircleList"/>
    <dgm:cxn modelId="{D461E9D7-AEB0-4CC0-BBC4-9B7EF737BD60}" type="presParOf" srcId="{716E891F-735E-426F-AB8F-9A06DDB5A991}" destId="{8C2F2F42-E928-4EF4-BB5F-7A4418EE9567}" srcOrd="0" destOrd="0" presId="urn:microsoft.com/office/officeart/2018/2/layout/IconCircleList"/>
    <dgm:cxn modelId="{E5716820-BFDE-44DE-8BB8-ACB7263C6F2B}" type="presParOf" srcId="{716E891F-735E-426F-AB8F-9A06DDB5A991}" destId="{56F6F8EC-7E5C-4463-9328-37E1A8A45B17}" srcOrd="1" destOrd="0" presId="urn:microsoft.com/office/officeart/2018/2/layout/IconCircleList"/>
    <dgm:cxn modelId="{12D377EA-EC11-4E15-8337-724C894A387F}" type="presParOf" srcId="{716E891F-735E-426F-AB8F-9A06DDB5A991}" destId="{F79E166D-2A86-40B1-85ED-8AA6826E7F47}" srcOrd="2" destOrd="0" presId="urn:microsoft.com/office/officeart/2018/2/layout/IconCircleList"/>
    <dgm:cxn modelId="{C827099F-4D60-43DE-9256-03DA7A2DBDE3}" type="presParOf" srcId="{716E891F-735E-426F-AB8F-9A06DDB5A991}" destId="{2CF3AC13-B76A-4735-BED6-ECCCE3ACA0F0}" srcOrd="3" destOrd="0" presId="urn:microsoft.com/office/officeart/2018/2/layout/IconCircleList"/>
    <dgm:cxn modelId="{8BBD9382-E479-43C5-AA79-7B0127E67877}" type="presParOf" srcId="{D8045610-06B7-4687-BF3A-F761F564BA72}" destId="{21411DF3-2D63-4F48-85CA-2BB4FE259422}" srcOrd="1" destOrd="0" presId="urn:microsoft.com/office/officeart/2018/2/layout/IconCircleList"/>
    <dgm:cxn modelId="{93CBBE46-205B-4D37-A42F-82267DA2D53E}" type="presParOf" srcId="{D8045610-06B7-4687-BF3A-F761F564BA72}" destId="{2C7CEA13-501B-4CA3-B31B-07F52A04C4CD}" srcOrd="2" destOrd="0" presId="urn:microsoft.com/office/officeart/2018/2/layout/IconCircleList"/>
    <dgm:cxn modelId="{A4C50471-5421-4252-9AC1-75FC05B07CD1}" type="presParOf" srcId="{2C7CEA13-501B-4CA3-B31B-07F52A04C4CD}" destId="{96345AEE-1912-473E-9956-A5CC04F2D468}" srcOrd="0" destOrd="0" presId="urn:microsoft.com/office/officeart/2018/2/layout/IconCircleList"/>
    <dgm:cxn modelId="{DA59E41B-971E-4EAC-AB7A-E24E33474865}" type="presParOf" srcId="{2C7CEA13-501B-4CA3-B31B-07F52A04C4CD}" destId="{E9726B2C-440D-458B-8269-B195C6632282}" srcOrd="1" destOrd="0" presId="urn:microsoft.com/office/officeart/2018/2/layout/IconCircleList"/>
    <dgm:cxn modelId="{AA6FE8B2-D9F9-42E1-90DD-770455DF7AF0}" type="presParOf" srcId="{2C7CEA13-501B-4CA3-B31B-07F52A04C4CD}" destId="{72D415DF-606D-4F94-8ED7-02DD6EC2BC68}" srcOrd="2" destOrd="0" presId="urn:microsoft.com/office/officeart/2018/2/layout/IconCircleList"/>
    <dgm:cxn modelId="{069A7062-DB34-40B0-8770-97BE3F0BB1B4}" type="presParOf" srcId="{2C7CEA13-501B-4CA3-B31B-07F52A04C4CD}" destId="{9F08EA6D-9533-4C3B-A588-12B05FBC4667}" srcOrd="3" destOrd="0" presId="urn:microsoft.com/office/officeart/2018/2/layout/IconCircleList"/>
    <dgm:cxn modelId="{0F14C947-0A7A-487D-9A17-4E275269EABB}" type="presParOf" srcId="{D8045610-06B7-4687-BF3A-F761F564BA72}" destId="{AB23D2C2-95CA-4471-9323-FC0B62E222EC}" srcOrd="3" destOrd="0" presId="urn:microsoft.com/office/officeart/2018/2/layout/IconCircleList"/>
    <dgm:cxn modelId="{54C44B58-E365-4D37-8635-5D7B42B3B2C4}" type="presParOf" srcId="{D8045610-06B7-4687-BF3A-F761F564BA72}" destId="{05F67B5D-83E1-48CA-9C6A-484D9332C30B}" srcOrd="4" destOrd="0" presId="urn:microsoft.com/office/officeart/2018/2/layout/IconCircleList"/>
    <dgm:cxn modelId="{04FD7DC6-8C99-4042-9DA1-C7295F47D38C}" type="presParOf" srcId="{05F67B5D-83E1-48CA-9C6A-484D9332C30B}" destId="{209A97A4-1049-45DA-8BD7-4E9C05A42DDC}" srcOrd="0" destOrd="0" presId="urn:microsoft.com/office/officeart/2018/2/layout/IconCircleList"/>
    <dgm:cxn modelId="{50C4F649-4BF5-4BC6-8D9A-C4319711DFDF}" type="presParOf" srcId="{05F67B5D-83E1-48CA-9C6A-484D9332C30B}" destId="{025375F1-C0B3-48B1-AA8C-8062E5556C7A}" srcOrd="1" destOrd="0" presId="urn:microsoft.com/office/officeart/2018/2/layout/IconCircleList"/>
    <dgm:cxn modelId="{AEFDD61E-C595-4EFA-AC6A-68813D9A5E74}" type="presParOf" srcId="{05F67B5D-83E1-48CA-9C6A-484D9332C30B}" destId="{4509E571-5B7C-4133-B642-5C6D1BB9BC7A}" srcOrd="2" destOrd="0" presId="urn:microsoft.com/office/officeart/2018/2/layout/IconCircleList"/>
    <dgm:cxn modelId="{5B9145DE-348C-4A9B-8BB2-A1E73C316B09}" type="presParOf" srcId="{05F67B5D-83E1-48CA-9C6A-484D9332C30B}" destId="{6FB6B36F-AB38-4C25-8FCF-F635B5AE732E}" srcOrd="3" destOrd="0" presId="urn:microsoft.com/office/officeart/2018/2/layout/IconCircleList"/>
    <dgm:cxn modelId="{42689DD8-4797-408F-964D-174D3365C9EF}" type="presParOf" srcId="{D8045610-06B7-4687-BF3A-F761F564BA72}" destId="{5CFC6A4D-F334-4551-AE89-8A1190D7F94E}" srcOrd="5" destOrd="0" presId="urn:microsoft.com/office/officeart/2018/2/layout/IconCircleList"/>
    <dgm:cxn modelId="{940D86DD-A1F1-4338-BDBC-11E8F6827C1A}" type="presParOf" srcId="{D8045610-06B7-4687-BF3A-F761F564BA72}" destId="{B5049274-4BE3-4F3C-8120-E6CA0A1A67C8}" srcOrd="6" destOrd="0" presId="urn:microsoft.com/office/officeart/2018/2/layout/IconCircleList"/>
    <dgm:cxn modelId="{2EDC6CB9-1B61-4B83-B3E1-E27877E3C570}" type="presParOf" srcId="{B5049274-4BE3-4F3C-8120-E6CA0A1A67C8}" destId="{4380AABD-AE9D-496F-8D17-496666FA1ECC}" srcOrd="0" destOrd="0" presId="urn:microsoft.com/office/officeart/2018/2/layout/IconCircleList"/>
    <dgm:cxn modelId="{45004F72-7C8F-4E4A-8E72-C3EF319ED88A}" type="presParOf" srcId="{B5049274-4BE3-4F3C-8120-E6CA0A1A67C8}" destId="{7F3A3461-C4EE-4A3C-958E-DA26AA10CCAA}" srcOrd="1" destOrd="0" presId="urn:microsoft.com/office/officeart/2018/2/layout/IconCircleList"/>
    <dgm:cxn modelId="{A9ADCF44-C568-4222-AEE9-6039793C8B15}" type="presParOf" srcId="{B5049274-4BE3-4F3C-8120-E6CA0A1A67C8}" destId="{98E6533F-1693-445F-970C-34E8A701E227}" srcOrd="2" destOrd="0" presId="urn:microsoft.com/office/officeart/2018/2/layout/IconCircleList"/>
    <dgm:cxn modelId="{32582C97-80E6-41CE-B662-88DD1D55363D}" type="presParOf" srcId="{B5049274-4BE3-4F3C-8120-E6CA0A1A67C8}" destId="{BDF93625-1FA9-4E78-933E-44F06A2429F4}" srcOrd="3" destOrd="0" presId="urn:microsoft.com/office/officeart/2018/2/layout/IconCircleList"/>
    <dgm:cxn modelId="{04832832-D34D-4DFD-A0B3-755E79853315}" type="presParOf" srcId="{D8045610-06B7-4687-BF3A-F761F564BA72}" destId="{FDD1D665-E2A3-4FB9-B55C-BD8C0688D79F}" srcOrd="7" destOrd="0" presId="urn:microsoft.com/office/officeart/2018/2/layout/IconCircleList"/>
    <dgm:cxn modelId="{C75AEA84-0C09-4784-BA05-0DB7D2C21B96}" type="presParOf" srcId="{D8045610-06B7-4687-BF3A-F761F564BA72}" destId="{6E2AB6EF-4FB3-41A2-AC97-161904A6DD5C}" srcOrd="8" destOrd="0" presId="urn:microsoft.com/office/officeart/2018/2/layout/IconCircleList"/>
    <dgm:cxn modelId="{843A906D-8359-4C4C-B8A2-A338E7A0B9F8}" type="presParOf" srcId="{6E2AB6EF-4FB3-41A2-AC97-161904A6DD5C}" destId="{62522938-BBF9-4ABB-940A-37E3D2FF94DB}" srcOrd="0" destOrd="0" presId="urn:microsoft.com/office/officeart/2018/2/layout/IconCircleList"/>
    <dgm:cxn modelId="{240FDAF3-D1C6-454B-8427-88EEA7DC99F4}" type="presParOf" srcId="{6E2AB6EF-4FB3-41A2-AC97-161904A6DD5C}" destId="{A1F531B1-146A-4A87-8B19-94B12CE6C117}" srcOrd="1" destOrd="0" presId="urn:microsoft.com/office/officeart/2018/2/layout/IconCircleList"/>
    <dgm:cxn modelId="{6CF8C8E0-ECD1-431C-82A3-D54BBF27CEA3}" type="presParOf" srcId="{6E2AB6EF-4FB3-41A2-AC97-161904A6DD5C}" destId="{5BA9407D-32DF-4F89-A6DD-BF1080ED44FE}" srcOrd="2" destOrd="0" presId="urn:microsoft.com/office/officeart/2018/2/layout/IconCircleList"/>
    <dgm:cxn modelId="{F249F408-EE1F-4F1A-9ACE-EF6A0997F972}" type="presParOf" srcId="{6E2AB6EF-4FB3-41A2-AC97-161904A6DD5C}" destId="{B29EC687-F5B9-4F7C-A010-E9FFB1D3CAA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2F777F-9976-462E-BB8C-5B6002635B9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CD185F2-520A-442C-91BE-66CD3E67DCE9}">
      <dgm:prSet/>
      <dgm:spPr/>
      <dgm:t>
        <a:bodyPr/>
        <a:lstStyle/>
        <a:p>
          <a:r>
            <a:rPr lang="en-US"/>
            <a:t>Coordinated Homeless Outreach</a:t>
          </a:r>
        </a:p>
      </dgm:t>
    </dgm:pt>
    <dgm:pt modelId="{1FDD67F6-B3AF-4829-8DC9-C80BCD3B2969}" type="parTrans" cxnId="{9DC25DAE-69FE-40B3-84A5-8FE9A763C487}">
      <dgm:prSet/>
      <dgm:spPr/>
      <dgm:t>
        <a:bodyPr/>
        <a:lstStyle/>
        <a:p>
          <a:endParaRPr lang="en-US"/>
        </a:p>
      </dgm:t>
    </dgm:pt>
    <dgm:pt modelId="{66D4B277-0428-4EBA-B9AB-916C6E6E748B}" type="sibTrans" cxnId="{9DC25DAE-69FE-40B3-84A5-8FE9A763C487}">
      <dgm:prSet/>
      <dgm:spPr/>
      <dgm:t>
        <a:bodyPr/>
        <a:lstStyle/>
        <a:p>
          <a:endParaRPr lang="en-US"/>
        </a:p>
      </dgm:t>
    </dgm:pt>
    <dgm:pt modelId="{0A8CD814-B635-4F19-B6D7-2DB378B60B04}">
      <dgm:prSet/>
      <dgm:spPr/>
      <dgm:t>
        <a:bodyPr/>
        <a:lstStyle/>
        <a:p>
          <a:r>
            <a:rPr lang="en-US"/>
            <a:t>Health Care and Supportive Services</a:t>
          </a:r>
        </a:p>
      </dgm:t>
    </dgm:pt>
    <dgm:pt modelId="{AA71E3DC-843A-4518-857D-9832BFF4E926}" type="parTrans" cxnId="{FEDC512A-380A-4D03-BAA6-6165ED1D9BF2}">
      <dgm:prSet/>
      <dgm:spPr/>
      <dgm:t>
        <a:bodyPr/>
        <a:lstStyle/>
        <a:p>
          <a:endParaRPr lang="en-US"/>
        </a:p>
      </dgm:t>
    </dgm:pt>
    <dgm:pt modelId="{36E25680-A80A-43F6-A476-A3F8E30D003F}" type="sibTrans" cxnId="{FEDC512A-380A-4D03-BAA6-6165ED1D9BF2}">
      <dgm:prSet/>
      <dgm:spPr/>
      <dgm:t>
        <a:bodyPr/>
        <a:lstStyle/>
        <a:p>
          <a:endParaRPr lang="en-US"/>
        </a:p>
      </dgm:t>
    </dgm:pt>
    <dgm:pt modelId="{3BCD792D-34AA-4E53-BFAD-A57635A88890}">
      <dgm:prSet/>
      <dgm:spPr/>
      <dgm:t>
        <a:bodyPr/>
        <a:lstStyle/>
        <a:p>
          <a:r>
            <a:rPr lang="en-US" dirty="0"/>
            <a:t>Strategy to offer Low Threshold/Non-Congregate Shelter</a:t>
          </a:r>
        </a:p>
      </dgm:t>
    </dgm:pt>
    <dgm:pt modelId="{86D92627-8832-4505-8F83-C0487D5D1CA0}" type="parTrans" cxnId="{EB5ED0F9-62B0-41DB-AB18-4E5D471B5F06}">
      <dgm:prSet/>
      <dgm:spPr/>
      <dgm:t>
        <a:bodyPr/>
        <a:lstStyle/>
        <a:p>
          <a:endParaRPr lang="en-US"/>
        </a:p>
      </dgm:t>
    </dgm:pt>
    <dgm:pt modelId="{594BA27D-E70B-41F2-8411-7BEBC06B426F}" type="sibTrans" cxnId="{EB5ED0F9-62B0-41DB-AB18-4E5D471B5F06}">
      <dgm:prSet/>
      <dgm:spPr/>
      <dgm:t>
        <a:bodyPr/>
        <a:lstStyle/>
        <a:p>
          <a:endParaRPr lang="en-US"/>
        </a:p>
      </dgm:t>
    </dgm:pt>
    <dgm:pt modelId="{FF65B8DA-ED76-4617-B2E6-7EDC3F0DA6FE}">
      <dgm:prSet/>
      <dgm:spPr/>
      <dgm:t>
        <a:bodyPr/>
        <a:lstStyle/>
        <a:p>
          <a:r>
            <a:rPr lang="en-US" dirty="0"/>
            <a:t>Housing First/Reduce Barriers to Housing</a:t>
          </a:r>
        </a:p>
      </dgm:t>
    </dgm:pt>
    <dgm:pt modelId="{6320D80D-2CC8-479F-B8C8-4FD4D9973D29}" type="parTrans" cxnId="{E5D97D36-7F1B-4454-80E5-2549CEA8D772}">
      <dgm:prSet/>
      <dgm:spPr/>
      <dgm:t>
        <a:bodyPr/>
        <a:lstStyle/>
        <a:p>
          <a:endParaRPr lang="en-US"/>
        </a:p>
      </dgm:t>
    </dgm:pt>
    <dgm:pt modelId="{A875BA2B-B7AC-4BA5-853D-58A27BDD533F}" type="sibTrans" cxnId="{E5D97D36-7F1B-4454-80E5-2549CEA8D772}">
      <dgm:prSet/>
      <dgm:spPr/>
      <dgm:t>
        <a:bodyPr/>
        <a:lstStyle/>
        <a:p>
          <a:endParaRPr lang="en-US"/>
        </a:p>
      </dgm:t>
    </dgm:pt>
    <dgm:pt modelId="{87343D77-4390-4B8E-A975-DDE8A7ACF081}">
      <dgm:prSet/>
      <dgm:spPr/>
      <dgm:t>
        <a:bodyPr/>
        <a:lstStyle/>
        <a:p>
          <a:r>
            <a:rPr lang="en-US" dirty="0"/>
            <a:t>Leverage Mainstream Housing and Engage Landlords</a:t>
          </a:r>
        </a:p>
      </dgm:t>
    </dgm:pt>
    <dgm:pt modelId="{4010D43B-3FB7-4A40-9BD0-30A20CCACB57}" type="parTrans" cxnId="{4AC4EDE7-4CE2-4C3A-80E1-EE2436F29FD7}">
      <dgm:prSet/>
      <dgm:spPr/>
      <dgm:t>
        <a:bodyPr/>
        <a:lstStyle/>
        <a:p>
          <a:endParaRPr lang="en-US"/>
        </a:p>
      </dgm:t>
    </dgm:pt>
    <dgm:pt modelId="{0E8750AF-17B7-4082-9C86-EFF5254E9D4C}" type="sibTrans" cxnId="{4AC4EDE7-4CE2-4C3A-80E1-EE2436F29FD7}">
      <dgm:prSet/>
      <dgm:spPr/>
      <dgm:t>
        <a:bodyPr/>
        <a:lstStyle/>
        <a:p>
          <a:endParaRPr lang="en-US"/>
        </a:p>
      </dgm:t>
    </dgm:pt>
    <dgm:pt modelId="{933C1AE9-E776-48DD-94F3-0CF8D51C52EE}" type="pres">
      <dgm:prSet presAssocID="{EB2F777F-9976-462E-BB8C-5B6002635B96}" presName="linear" presStyleCnt="0">
        <dgm:presLayoutVars>
          <dgm:animLvl val="lvl"/>
          <dgm:resizeHandles val="exact"/>
        </dgm:presLayoutVars>
      </dgm:prSet>
      <dgm:spPr/>
    </dgm:pt>
    <dgm:pt modelId="{5D749732-76BF-4EBE-A7A0-4FF981260F56}" type="pres">
      <dgm:prSet presAssocID="{5CD185F2-520A-442C-91BE-66CD3E67DCE9}" presName="parentText" presStyleLbl="node1" presStyleIdx="0" presStyleCnt="5">
        <dgm:presLayoutVars>
          <dgm:chMax val="0"/>
          <dgm:bulletEnabled val="1"/>
        </dgm:presLayoutVars>
      </dgm:prSet>
      <dgm:spPr/>
    </dgm:pt>
    <dgm:pt modelId="{BCE34F20-D043-48C4-AE1C-90241A3999B9}" type="pres">
      <dgm:prSet presAssocID="{66D4B277-0428-4EBA-B9AB-916C6E6E748B}" presName="spacer" presStyleCnt="0"/>
      <dgm:spPr/>
    </dgm:pt>
    <dgm:pt modelId="{F45A462B-FFCA-4E15-A47B-C317ABB7B8A3}" type="pres">
      <dgm:prSet presAssocID="{0A8CD814-B635-4F19-B6D7-2DB378B60B04}" presName="parentText" presStyleLbl="node1" presStyleIdx="1" presStyleCnt="5">
        <dgm:presLayoutVars>
          <dgm:chMax val="0"/>
          <dgm:bulletEnabled val="1"/>
        </dgm:presLayoutVars>
      </dgm:prSet>
      <dgm:spPr/>
    </dgm:pt>
    <dgm:pt modelId="{8ECCF057-5FD3-4EF5-A67D-1C66A1543363}" type="pres">
      <dgm:prSet presAssocID="{36E25680-A80A-43F6-A476-A3F8E30D003F}" presName="spacer" presStyleCnt="0"/>
      <dgm:spPr/>
    </dgm:pt>
    <dgm:pt modelId="{08030CF8-9624-4AC5-9836-AAA91396C190}" type="pres">
      <dgm:prSet presAssocID="{3BCD792D-34AA-4E53-BFAD-A57635A88890}" presName="parentText" presStyleLbl="node1" presStyleIdx="2" presStyleCnt="5">
        <dgm:presLayoutVars>
          <dgm:chMax val="0"/>
          <dgm:bulletEnabled val="1"/>
        </dgm:presLayoutVars>
      </dgm:prSet>
      <dgm:spPr/>
    </dgm:pt>
    <dgm:pt modelId="{D684B830-F06D-43BF-9630-FDD62C98293B}" type="pres">
      <dgm:prSet presAssocID="{594BA27D-E70B-41F2-8411-7BEBC06B426F}" presName="spacer" presStyleCnt="0"/>
      <dgm:spPr/>
    </dgm:pt>
    <dgm:pt modelId="{7897C37E-DDF7-4C9A-8AA5-912BD5B5F603}" type="pres">
      <dgm:prSet presAssocID="{FF65B8DA-ED76-4617-B2E6-7EDC3F0DA6FE}" presName="parentText" presStyleLbl="node1" presStyleIdx="3" presStyleCnt="5">
        <dgm:presLayoutVars>
          <dgm:chMax val="0"/>
          <dgm:bulletEnabled val="1"/>
        </dgm:presLayoutVars>
      </dgm:prSet>
      <dgm:spPr/>
    </dgm:pt>
    <dgm:pt modelId="{4BE2695F-16BB-44A0-ABDF-FF10F2899343}" type="pres">
      <dgm:prSet presAssocID="{A875BA2B-B7AC-4BA5-853D-58A27BDD533F}" presName="spacer" presStyleCnt="0"/>
      <dgm:spPr/>
    </dgm:pt>
    <dgm:pt modelId="{3BA14AD7-4941-44D7-ACDB-786F056812C4}" type="pres">
      <dgm:prSet presAssocID="{87343D77-4390-4B8E-A975-DDE8A7ACF081}" presName="parentText" presStyleLbl="node1" presStyleIdx="4" presStyleCnt="5">
        <dgm:presLayoutVars>
          <dgm:chMax val="0"/>
          <dgm:bulletEnabled val="1"/>
        </dgm:presLayoutVars>
      </dgm:prSet>
      <dgm:spPr/>
    </dgm:pt>
  </dgm:ptLst>
  <dgm:cxnLst>
    <dgm:cxn modelId="{FEDC512A-380A-4D03-BAA6-6165ED1D9BF2}" srcId="{EB2F777F-9976-462E-BB8C-5B6002635B96}" destId="{0A8CD814-B635-4F19-B6D7-2DB378B60B04}" srcOrd="1" destOrd="0" parTransId="{AA71E3DC-843A-4518-857D-9832BFF4E926}" sibTransId="{36E25680-A80A-43F6-A476-A3F8E30D003F}"/>
    <dgm:cxn modelId="{E5D97D36-7F1B-4454-80E5-2549CEA8D772}" srcId="{EB2F777F-9976-462E-BB8C-5B6002635B96}" destId="{FF65B8DA-ED76-4617-B2E6-7EDC3F0DA6FE}" srcOrd="3" destOrd="0" parTransId="{6320D80D-2CC8-479F-B8C8-4FD4D9973D29}" sibTransId="{A875BA2B-B7AC-4BA5-853D-58A27BDD533F}"/>
    <dgm:cxn modelId="{5178245F-5F6D-4576-9F8C-936D301E5D44}" type="presOf" srcId="{87343D77-4390-4B8E-A975-DDE8A7ACF081}" destId="{3BA14AD7-4941-44D7-ACDB-786F056812C4}" srcOrd="0" destOrd="0" presId="urn:microsoft.com/office/officeart/2005/8/layout/vList2"/>
    <dgm:cxn modelId="{7BC2AA53-BDF0-4275-8A00-41D680045D9D}" type="presOf" srcId="{5CD185F2-520A-442C-91BE-66CD3E67DCE9}" destId="{5D749732-76BF-4EBE-A7A0-4FF981260F56}" srcOrd="0" destOrd="0" presId="urn:microsoft.com/office/officeart/2005/8/layout/vList2"/>
    <dgm:cxn modelId="{7EFB99AC-688F-48E6-AFAA-C86D3AA659FD}" type="presOf" srcId="{0A8CD814-B635-4F19-B6D7-2DB378B60B04}" destId="{F45A462B-FFCA-4E15-A47B-C317ABB7B8A3}" srcOrd="0" destOrd="0" presId="urn:microsoft.com/office/officeart/2005/8/layout/vList2"/>
    <dgm:cxn modelId="{9DC25DAE-69FE-40B3-84A5-8FE9A763C487}" srcId="{EB2F777F-9976-462E-BB8C-5B6002635B96}" destId="{5CD185F2-520A-442C-91BE-66CD3E67DCE9}" srcOrd="0" destOrd="0" parTransId="{1FDD67F6-B3AF-4829-8DC9-C80BCD3B2969}" sibTransId="{66D4B277-0428-4EBA-B9AB-916C6E6E748B}"/>
    <dgm:cxn modelId="{B1A59FC6-961D-48B4-AF8E-7D124534D497}" type="presOf" srcId="{FF65B8DA-ED76-4617-B2E6-7EDC3F0DA6FE}" destId="{7897C37E-DDF7-4C9A-8AA5-912BD5B5F603}" srcOrd="0" destOrd="0" presId="urn:microsoft.com/office/officeart/2005/8/layout/vList2"/>
    <dgm:cxn modelId="{1FF579E1-5AF5-4E66-9F94-5E1D2A7C76C7}" type="presOf" srcId="{EB2F777F-9976-462E-BB8C-5B6002635B96}" destId="{933C1AE9-E776-48DD-94F3-0CF8D51C52EE}" srcOrd="0" destOrd="0" presId="urn:microsoft.com/office/officeart/2005/8/layout/vList2"/>
    <dgm:cxn modelId="{4AC4EDE7-4CE2-4C3A-80E1-EE2436F29FD7}" srcId="{EB2F777F-9976-462E-BB8C-5B6002635B96}" destId="{87343D77-4390-4B8E-A975-DDE8A7ACF081}" srcOrd="4" destOrd="0" parTransId="{4010D43B-3FB7-4A40-9BD0-30A20CCACB57}" sibTransId="{0E8750AF-17B7-4082-9C86-EFF5254E9D4C}"/>
    <dgm:cxn modelId="{9497B1EC-7079-4D14-ACC7-B2A0194F5B1B}" type="presOf" srcId="{3BCD792D-34AA-4E53-BFAD-A57635A88890}" destId="{08030CF8-9624-4AC5-9836-AAA91396C190}" srcOrd="0" destOrd="0" presId="urn:microsoft.com/office/officeart/2005/8/layout/vList2"/>
    <dgm:cxn modelId="{EB5ED0F9-62B0-41DB-AB18-4E5D471B5F06}" srcId="{EB2F777F-9976-462E-BB8C-5B6002635B96}" destId="{3BCD792D-34AA-4E53-BFAD-A57635A88890}" srcOrd="2" destOrd="0" parTransId="{86D92627-8832-4505-8F83-C0487D5D1CA0}" sibTransId="{594BA27D-E70B-41F2-8411-7BEBC06B426F}"/>
    <dgm:cxn modelId="{CFBFF1C9-C0BE-4D86-850C-B8E27B68CF90}" type="presParOf" srcId="{933C1AE9-E776-48DD-94F3-0CF8D51C52EE}" destId="{5D749732-76BF-4EBE-A7A0-4FF981260F56}" srcOrd="0" destOrd="0" presId="urn:microsoft.com/office/officeart/2005/8/layout/vList2"/>
    <dgm:cxn modelId="{14467CE4-F42F-4E06-897A-04E92DDB1D92}" type="presParOf" srcId="{933C1AE9-E776-48DD-94F3-0CF8D51C52EE}" destId="{BCE34F20-D043-48C4-AE1C-90241A3999B9}" srcOrd="1" destOrd="0" presId="urn:microsoft.com/office/officeart/2005/8/layout/vList2"/>
    <dgm:cxn modelId="{EA040DE3-96C4-432D-9F7A-58E174EBD85A}" type="presParOf" srcId="{933C1AE9-E776-48DD-94F3-0CF8D51C52EE}" destId="{F45A462B-FFCA-4E15-A47B-C317ABB7B8A3}" srcOrd="2" destOrd="0" presId="urn:microsoft.com/office/officeart/2005/8/layout/vList2"/>
    <dgm:cxn modelId="{93ECFBEF-502D-4DE2-9232-62837ED4EF4F}" type="presParOf" srcId="{933C1AE9-E776-48DD-94F3-0CF8D51C52EE}" destId="{8ECCF057-5FD3-4EF5-A67D-1C66A1543363}" srcOrd="3" destOrd="0" presId="urn:microsoft.com/office/officeart/2005/8/layout/vList2"/>
    <dgm:cxn modelId="{D9DE7D09-03F6-4160-86A1-3458D451658A}" type="presParOf" srcId="{933C1AE9-E776-48DD-94F3-0CF8D51C52EE}" destId="{08030CF8-9624-4AC5-9836-AAA91396C190}" srcOrd="4" destOrd="0" presId="urn:microsoft.com/office/officeart/2005/8/layout/vList2"/>
    <dgm:cxn modelId="{A08775B0-3169-4C3E-B1D4-4592682022A9}" type="presParOf" srcId="{933C1AE9-E776-48DD-94F3-0CF8D51C52EE}" destId="{D684B830-F06D-43BF-9630-FDD62C98293B}" srcOrd="5" destOrd="0" presId="urn:microsoft.com/office/officeart/2005/8/layout/vList2"/>
    <dgm:cxn modelId="{2B727282-C935-4F5F-92D7-144B45F4B855}" type="presParOf" srcId="{933C1AE9-E776-48DD-94F3-0CF8D51C52EE}" destId="{7897C37E-DDF7-4C9A-8AA5-912BD5B5F603}" srcOrd="6" destOrd="0" presId="urn:microsoft.com/office/officeart/2005/8/layout/vList2"/>
    <dgm:cxn modelId="{6D2E406E-5992-4570-86E1-FE9DDFECD5AD}" type="presParOf" srcId="{933C1AE9-E776-48DD-94F3-0CF8D51C52EE}" destId="{4BE2695F-16BB-44A0-ABDF-FF10F2899343}" srcOrd="7" destOrd="0" presId="urn:microsoft.com/office/officeart/2005/8/layout/vList2"/>
    <dgm:cxn modelId="{61839D5B-C4EF-4F11-A293-2A619AB7DAC5}" type="presParOf" srcId="{933C1AE9-E776-48DD-94F3-0CF8D51C52EE}" destId="{3BA14AD7-4941-44D7-ACDB-786F056812C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577E1B-5CDE-46E4-8FA7-06B8B4F8F82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FE5EBFF-DF64-4491-BDC7-B5EBE6C477E1}">
      <dgm:prSet/>
      <dgm:spPr/>
      <dgm:t>
        <a:bodyPr/>
        <a:lstStyle/>
        <a:p>
          <a:r>
            <a:rPr lang="en-US" dirty="0"/>
            <a:t>NOFO Released by HUD				 	                August 1</a:t>
          </a:r>
        </a:p>
      </dgm:t>
    </dgm:pt>
    <dgm:pt modelId="{E123CCA4-45D4-40EA-BD74-64005D584A27}" type="parTrans" cxnId="{F8831E77-35E7-4C0B-947D-E5AA23DB7B87}">
      <dgm:prSet/>
      <dgm:spPr/>
      <dgm:t>
        <a:bodyPr/>
        <a:lstStyle/>
        <a:p>
          <a:endParaRPr lang="en-US"/>
        </a:p>
      </dgm:t>
    </dgm:pt>
    <dgm:pt modelId="{81FEB3BA-D022-440E-BD0F-B2F723D79559}" type="sibTrans" cxnId="{F8831E77-35E7-4C0B-947D-E5AA23DB7B87}">
      <dgm:prSet/>
      <dgm:spPr/>
      <dgm:t>
        <a:bodyPr/>
        <a:lstStyle/>
        <a:p>
          <a:endParaRPr lang="en-US"/>
        </a:p>
      </dgm:t>
    </dgm:pt>
    <dgm:pt modelId="{E4D9CE90-50C4-4A9F-8E24-889864270F31}">
      <dgm:prSet/>
      <dgm:spPr/>
      <dgm:t>
        <a:bodyPr/>
        <a:lstStyle/>
        <a:p>
          <a:r>
            <a:rPr lang="en-US" dirty="0"/>
            <a:t>RFP Notice Released						August 11</a:t>
          </a:r>
        </a:p>
      </dgm:t>
    </dgm:pt>
    <dgm:pt modelId="{EF4014A3-21D4-4E14-9736-DF9BE8AD7A68}" type="parTrans" cxnId="{694C1F4A-501A-4336-966A-F93020BBD58F}">
      <dgm:prSet/>
      <dgm:spPr/>
      <dgm:t>
        <a:bodyPr/>
        <a:lstStyle/>
        <a:p>
          <a:endParaRPr lang="en-US"/>
        </a:p>
      </dgm:t>
    </dgm:pt>
    <dgm:pt modelId="{A5564B4C-9B18-4461-B795-A2A38D58BA81}" type="sibTrans" cxnId="{694C1F4A-501A-4336-966A-F93020BBD58F}">
      <dgm:prSet/>
      <dgm:spPr/>
      <dgm:t>
        <a:bodyPr/>
        <a:lstStyle/>
        <a:p>
          <a:endParaRPr lang="en-US"/>
        </a:p>
      </dgm:t>
    </dgm:pt>
    <dgm:pt modelId="{C686F599-1DF4-4BA7-8B6A-31F7AA796BD0}">
      <dgm:prSet/>
      <dgm:spPr/>
      <dgm:t>
        <a:bodyPr/>
        <a:lstStyle/>
        <a:p>
          <a:r>
            <a:rPr lang="en-US" dirty="0"/>
            <a:t>NOFO webinar							August 17</a:t>
          </a:r>
        </a:p>
      </dgm:t>
    </dgm:pt>
    <dgm:pt modelId="{5FD6E241-EBAC-42E6-9250-1078D55864AD}" type="parTrans" cxnId="{BBCEBADD-910E-471F-936A-5B5ECBC28981}">
      <dgm:prSet/>
      <dgm:spPr/>
      <dgm:t>
        <a:bodyPr/>
        <a:lstStyle/>
        <a:p>
          <a:endParaRPr lang="en-US"/>
        </a:p>
      </dgm:t>
    </dgm:pt>
    <dgm:pt modelId="{FCA512DE-5A54-48B7-9C14-FFEA2BB417BC}" type="sibTrans" cxnId="{BBCEBADD-910E-471F-936A-5B5ECBC28981}">
      <dgm:prSet/>
      <dgm:spPr/>
      <dgm:t>
        <a:bodyPr/>
        <a:lstStyle/>
        <a:p>
          <a:endParaRPr lang="en-US"/>
        </a:p>
      </dgm:t>
    </dgm:pt>
    <dgm:pt modelId="{64DB5F24-9948-4EAF-A3EF-37DCD472D82D}">
      <dgm:prSet/>
      <dgm:spPr/>
      <dgm:t>
        <a:bodyPr/>
        <a:lstStyle/>
        <a:p>
          <a:r>
            <a:rPr lang="en-US" dirty="0"/>
            <a:t>Application and Scoring Matrix Released				August 17</a:t>
          </a:r>
        </a:p>
      </dgm:t>
    </dgm:pt>
    <dgm:pt modelId="{4A72AE06-364E-4C09-B4F4-7EBF4D96B4FB}" type="parTrans" cxnId="{EF289DE0-702E-4DA2-BB27-B4B395939014}">
      <dgm:prSet/>
      <dgm:spPr/>
      <dgm:t>
        <a:bodyPr/>
        <a:lstStyle/>
        <a:p>
          <a:endParaRPr lang="en-US"/>
        </a:p>
      </dgm:t>
    </dgm:pt>
    <dgm:pt modelId="{8BDF1205-3C48-4FBD-9E4C-CC06F0CEBF45}" type="sibTrans" cxnId="{EF289DE0-702E-4DA2-BB27-B4B395939014}">
      <dgm:prSet/>
      <dgm:spPr/>
      <dgm:t>
        <a:bodyPr/>
        <a:lstStyle/>
        <a:p>
          <a:endParaRPr lang="en-US"/>
        </a:p>
      </dgm:t>
    </dgm:pt>
    <dgm:pt modelId="{8FE2D8D8-08E9-4928-95DD-0BE9365D88DA}">
      <dgm:prSet/>
      <dgm:spPr/>
      <dgm:t>
        <a:bodyPr/>
        <a:lstStyle/>
        <a:p>
          <a:r>
            <a:rPr lang="en-US" dirty="0"/>
            <a:t>Local Applications Due 						August 29</a:t>
          </a:r>
        </a:p>
      </dgm:t>
    </dgm:pt>
    <dgm:pt modelId="{B44DB753-9913-453D-815D-CA158EC0C262}" type="parTrans" cxnId="{004A0436-69DA-4EC5-A886-9D7E8DC1A7AB}">
      <dgm:prSet/>
      <dgm:spPr/>
      <dgm:t>
        <a:bodyPr/>
        <a:lstStyle/>
        <a:p>
          <a:endParaRPr lang="en-US"/>
        </a:p>
      </dgm:t>
    </dgm:pt>
    <dgm:pt modelId="{4E65ABFA-7F55-459F-8B8E-70466953D1BA}" type="sibTrans" cxnId="{004A0436-69DA-4EC5-A886-9D7E8DC1A7AB}">
      <dgm:prSet/>
      <dgm:spPr/>
      <dgm:t>
        <a:bodyPr/>
        <a:lstStyle/>
        <a:p>
          <a:endParaRPr lang="en-US"/>
        </a:p>
      </dgm:t>
    </dgm:pt>
    <dgm:pt modelId="{A09B8701-551B-4B38-982E-632A1A491601}">
      <dgm:prSet/>
      <dgm:spPr/>
      <dgm:t>
        <a:bodyPr/>
        <a:lstStyle/>
        <a:p>
          <a:r>
            <a:rPr lang="en-US" dirty="0"/>
            <a:t>Rank and Review Period						Aug 29- Sept 12</a:t>
          </a:r>
        </a:p>
      </dgm:t>
    </dgm:pt>
    <dgm:pt modelId="{9007AC24-1127-4FAF-ADF8-B3A3CC7EAB57}" type="parTrans" cxnId="{6ACEAB9B-06A4-44A6-9064-37CE1C74F5BE}">
      <dgm:prSet/>
      <dgm:spPr/>
      <dgm:t>
        <a:bodyPr/>
        <a:lstStyle/>
        <a:p>
          <a:endParaRPr lang="en-US"/>
        </a:p>
      </dgm:t>
    </dgm:pt>
    <dgm:pt modelId="{57C6DF0B-F1BE-45AD-9798-BF9C2C96DC5A}" type="sibTrans" cxnId="{6ACEAB9B-06A4-44A6-9064-37CE1C74F5BE}">
      <dgm:prSet/>
      <dgm:spPr/>
      <dgm:t>
        <a:bodyPr/>
        <a:lstStyle/>
        <a:p>
          <a:endParaRPr lang="en-US"/>
        </a:p>
      </dgm:t>
    </dgm:pt>
    <dgm:pt modelId="{7DE1129F-9719-4156-A34A-CCE781BD5667}">
      <dgm:prSet/>
      <dgm:spPr/>
      <dgm:t>
        <a:bodyPr/>
        <a:lstStyle/>
        <a:p>
          <a:r>
            <a:rPr lang="en-US" dirty="0"/>
            <a:t>Scores Released							September 14 							</a:t>
          </a:r>
        </a:p>
      </dgm:t>
    </dgm:pt>
    <dgm:pt modelId="{82ADA738-0AE1-46BF-B034-8D904A82FA0A}" type="parTrans" cxnId="{5BFAE3FF-5621-4F57-8730-247E801CBCD2}">
      <dgm:prSet/>
      <dgm:spPr/>
      <dgm:t>
        <a:bodyPr/>
        <a:lstStyle/>
        <a:p>
          <a:endParaRPr lang="en-US"/>
        </a:p>
      </dgm:t>
    </dgm:pt>
    <dgm:pt modelId="{8771AAD1-2BCD-48E2-8F4B-B04C6C7EF105}" type="sibTrans" cxnId="{5BFAE3FF-5621-4F57-8730-247E801CBCD2}">
      <dgm:prSet/>
      <dgm:spPr/>
      <dgm:t>
        <a:bodyPr/>
        <a:lstStyle/>
        <a:p>
          <a:endParaRPr lang="en-US"/>
        </a:p>
      </dgm:t>
    </dgm:pt>
    <dgm:pt modelId="{1EF0A823-F0BA-4521-B161-7D2153BE589B}">
      <dgm:prSet/>
      <dgm:spPr/>
      <dgm:t>
        <a:bodyPr/>
        <a:lstStyle/>
        <a:p>
          <a:r>
            <a:rPr lang="en-US" dirty="0"/>
            <a:t>Deadline for Scoring Appeals					September 16</a:t>
          </a:r>
        </a:p>
      </dgm:t>
    </dgm:pt>
    <dgm:pt modelId="{E118EC2D-A921-4983-9E8F-AF591BBA097E}" type="parTrans" cxnId="{B33C0348-37EF-4AB2-8D01-907BDEB31892}">
      <dgm:prSet/>
      <dgm:spPr/>
      <dgm:t>
        <a:bodyPr/>
        <a:lstStyle/>
        <a:p>
          <a:endParaRPr lang="en-US"/>
        </a:p>
      </dgm:t>
    </dgm:pt>
    <dgm:pt modelId="{77ABC37B-5C30-4B46-BB55-8618C6589258}" type="sibTrans" cxnId="{B33C0348-37EF-4AB2-8D01-907BDEB31892}">
      <dgm:prSet/>
      <dgm:spPr/>
      <dgm:t>
        <a:bodyPr/>
        <a:lstStyle/>
        <a:p>
          <a:endParaRPr lang="en-US"/>
        </a:p>
      </dgm:t>
    </dgm:pt>
    <dgm:pt modelId="{22BDB478-17AE-481F-8200-197C881AFD5D}">
      <dgm:prSet/>
      <dgm:spPr/>
      <dgm:t>
        <a:bodyPr/>
        <a:lstStyle/>
        <a:p>
          <a:r>
            <a:rPr lang="en-US" dirty="0"/>
            <a:t>Collaborative Application and Project Applications Posted		September 28</a:t>
          </a:r>
        </a:p>
      </dgm:t>
    </dgm:pt>
    <dgm:pt modelId="{E2537671-33E4-49B2-8761-8C7DBF450E66}" type="parTrans" cxnId="{09293EE6-819C-4FE1-90E5-B0DFE9F140E5}">
      <dgm:prSet/>
      <dgm:spPr/>
      <dgm:t>
        <a:bodyPr/>
        <a:lstStyle/>
        <a:p>
          <a:endParaRPr lang="en-US"/>
        </a:p>
      </dgm:t>
    </dgm:pt>
    <dgm:pt modelId="{369EB521-80B4-4BF1-AB39-3AB5B4B42E2D}" type="sibTrans" cxnId="{09293EE6-819C-4FE1-90E5-B0DFE9F140E5}">
      <dgm:prSet/>
      <dgm:spPr/>
      <dgm:t>
        <a:bodyPr/>
        <a:lstStyle/>
        <a:p>
          <a:endParaRPr lang="en-US"/>
        </a:p>
      </dgm:t>
    </dgm:pt>
    <dgm:pt modelId="{D768FA44-CBFD-4444-A5C0-E525FD45F5CC}">
      <dgm:prSet/>
      <dgm:spPr/>
      <dgm:t>
        <a:bodyPr/>
        <a:lstStyle/>
        <a:p>
          <a:r>
            <a:rPr lang="en-US" dirty="0"/>
            <a:t>CoC Submits Final Collaborative Application in E-Snaps		September 29</a:t>
          </a:r>
        </a:p>
      </dgm:t>
    </dgm:pt>
    <dgm:pt modelId="{D2D25330-C7FE-4704-A668-59EBA7CAEE7A}" type="parTrans" cxnId="{886CC5A8-E745-434F-B863-35DECF824C13}">
      <dgm:prSet/>
      <dgm:spPr/>
      <dgm:t>
        <a:bodyPr/>
        <a:lstStyle/>
        <a:p>
          <a:endParaRPr lang="en-US"/>
        </a:p>
      </dgm:t>
    </dgm:pt>
    <dgm:pt modelId="{629EFEBB-8BB2-4856-A2A0-0E7019157C7C}" type="sibTrans" cxnId="{886CC5A8-E745-434F-B863-35DECF824C13}">
      <dgm:prSet/>
      <dgm:spPr/>
      <dgm:t>
        <a:bodyPr/>
        <a:lstStyle/>
        <a:p>
          <a:endParaRPr lang="en-US"/>
        </a:p>
      </dgm:t>
    </dgm:pt>
    <dgm:pt modelId="{EE8E2894-0503-4115-A9E2-C3424672CE12}" type="pres">
      <dgm:prSet presAssocID="{7A577E1B-5CDE-46E4-8FA7-06B8B4F8F821}" presName="vert0" presStyleCnt="0">
        <dgm:presLayoutVars>
          <dgm:dir/>
          <dgm:animOne val="branch"/>
          <dgm:animLvl val="lvl"/>
        </dgm:presLayoutVars>
      </dgm:prSet>
      <dgm:spPr/>
    </dgm:pt>
    <dgm:pt modelId="{30B027D5-D087-4AB3-871C-D88D41200B49}" type="pres">
      <dgm:prSet presAssocID="{8FE5EBFF-DF64-4491-BDC7-B5EBE6C477E1}" presName="thickLine" presStyleLbl="alignNode1" presStyleIdx="0" presStyleCnt="10"/>
      <dgm:spPr/>
    </dgm:pt>
    <dgm:pt modelId="{34615E78-30C8-4DDC-BDD1-5C41D527108A}" type="pres">
      <dgm:prSet presAssocID="{8FE5EBFF-DF64-4491-BDC7-B5EBE6C477E1}" presName="horz1" presStyleCnt="0"/>
      <dgm:spPr/>
    </dgm:pt>
    <dgm:pt modelId="{19729B98-B96D-48D0-BBB0-293F7F50F341}" type="pres">
      <dgm:prSet presAssocID="{8FE5EBFF-DF64-4491-BDC7-B5EBE6C477E1}" presName="tx1" presStyleLbl="revTx" presStyleIdx="0" presStyleCnt="10"/>
      <dgm:spPr/>
    </dgm:pt>
    <dgm:pt modelId="{2FC7F55D-947E-44DA-B004-54E898408957}" type="pres">
      <dgm:prSet presAssocID="{8FE5EBFF-DF64-4491-BDC7-B5EBE6C477E1}" presName="vert1" presStyleCnt="0"/>
      <dgm:spPr/>
    </dgm:pt>
    <dgm:pt modelId="{D1F18BDB-5878-4F12-9587-7CBC333033BB}" type="pres">
      <dgm:prSet presAssocID="{E4D9CE90-50C4-4A9F-8E24-889864270F31}" presName="thickLine" presStyleLbl="alignNode1" presStyleIdx="1" presStyleCnt="10"/>
      <dgm:spPr/>
    </dgm:pt>
    <dgm:pt modelId="{FD636E29-0514-4E8C-A97C-E1965E77FEA2}" type="pres">
      <dgm:prSet presAssocID="{E4D9CE90-50C4-4A9F-8E24-889864270F31}" presName="horz1" presStyleCnt="0"/>
      <dgm:spPr/>
    </dgm:pt>
    <dgm:pt modelId="{3215D07E-08AC-4E83-85EC-48DCFFFE9BA3}" type="pres">
      <dgm:prSet presAssocID="{E4D9CE90-50C4-4A9F-8E24-889864270F31}" presName="tx1" presStyleLbl="revTx" presStyleIdx="1" presStyleCnt="10"/>
      <dgm:spPr/>
    </dgm:pt>
    <dgm:pt modelId="{AB34641E-556D-41A2-8013-7CAE3C540260}" type="pres">
      <dgm:prSet presAssocID="{E4D9CE90-50C4-4A9F-8E24-889864270F31}" presName="vert1" presStyleCnt="0"/>
      <dgm:spPr/>
    </dgm:pt>
    <dgm:pt modelId="{6F26ED90-815E-4C49-AC59-02301AA08121}" type="pres">
      <dgm:prSet presAssocID="{C686F599-1DF4-4BA7-8B6A-31F7AA796BD0}" presName="thickLine" presStyleLbl="alignNode1" presStyleIdx="2" presStyleCnt="10"/>
      <dgm:spPr/>
    </dgm:pt>
    <dgm:pt modelId="{955CFDE2-A4D5-47DC-A72D-6FDC3E35E47A}" type="pres">
      <dgm:prSet presAssocID="{C686F599-1DF4-4BA7-8B6A-31F7AA796BD0}" presName="horz1" presStyleCnt="0"/>
      <dgm:spPr/>
    </dgm:pt>
    <dgm:pt modelId="{477C18C4-A818-4474-A2A2-4554C1E8D5D8}" type="pres">
      <dgm:prSet presAssocID="{C686F599-1DF4-4BA7-8B6A-31F7AA796BD0}" presName="tx1" presStyleLbl="revTx" presStyleIdx="2" presStyleCnt="10"/>
      <dgm:spPr/>
    </dgm:pt>
    <dgm:pt modelId="{6F98EF76-8225-40B9-80A3-5DEA6A104425}" type="pres">
      <dgm:prSet presAssocID="{C686F599-1DF4-4BA7-8B6A-31F7AA796BD0}" presName="vert1" presStyleCnt="0"/>
      <dgm:spPr/>
    </dgm:pt>
    <dgm:pt modelId="{E070F2E2-5B3E-4EF1-A636-F0A016507F7F}" type="pres">
      <dgm:prSet presAssocID="{64DB5F24-9948-4EAF-A3EF-37DCD472D82D}" presName="thickLine" presStyleLbl="alignNode1" presStyleIdx="3" presStyleCnt="10"/>
      <dgm:spPr/>
    </dgm:pt>
    <dgm:pt modelId="{CC64C360-4F0B-47BD-8E90-F9DA5CE95311}" type="pres">
      <dgm:prSet presAssocID="{64DB5F24-9948-4EAF-A3EF-37DCD472D82D}" presName="horz1" presStyleCnt="0"/>
      <dgm:spPr/>
    </dgm:pt>
    <dgm:pt modelId="{5AD66302-59C2-4321-BE2A-FDFC60210695}" type="pres">
      <dgm:prSet presAssocID="{64DB5F24-9948-4EAF-A3EF-37DCD472D82D}" presName="tx1" presStyleLbl="revTx" presStyleIdx="3" presStyleCnt="10"/>
      <dgm:spPr/>
    </dgm:pt>
    <dgm:pt modelId="{761A6401-7F11-499E-BA3C-0B4C320666B1}" type="pres">
      <dgm:prSet presAssocID="{64DB5F24-9948-4EAF-A3EF-37DCD472D82D}" presName="vert1" presStyleCnt="0"/>
      <dgm:spPr/>
    </dgm:pt>
    <dgm:pt modelId="{84C3F48C-DB07-4AC0-BF2A-6A4526FDBA79}" type="pres">
      <dgm:prSet presAssocID="{8FE2D8D8-08E9-4928-95DD-0BE9365D88DA}" presName="thickLine" presStyleLbl="alignNode1" presStyleIdx="4" presStyleCnt="10"/>
      <dgm:spPr/>
    </dgm:pt>
    <dgm:pt modelId="{0653F8D4-F11F-41BE-8BD1-0821588FCFD1}" type="pres">
      <dgm:prSet presAssocID="{8FE2D8D8-08E9-4928-95DD-0BE9365D88DA}" presName="horz1" presStyleCnt="0"/>
      <dgm:spPr/>
    </dgm:pt>
    <dgm:pt modelId="{D1E76702-D123-4B6D-A656-1F982744FE34}" type="pres">
      <dgm:prSet presAssocID="{8FE2D8D8-08E9-4928-95DD-0BE9365D88DA}" presName="tx1" presStyleLbl="revTx" presStyleIdx="4" presStyleCnt="10"/>
      <dgm:spPr/>
    </dgm:pt>
    <dgm:pt modelId="{55751A8B-2A7C-4231-9834-A573269EA022}" type="pres">
      <dgm:prSet presAssocID="{8FE2D8D8-08E9-4928-95DD-0BE9365D88DA}" presName="vert1" presStyleCnt="0"/>
      <dgm:spPr/>
    </dgm:pt>
    <dgm:pt modelId="{6E2EBF28-88D9-4CB5-BF41-56CF9E13CB57}" type="pres">
      <dgm:prSet presAssocID="{A09B8701-551B-4B38-982E-632A1A491601}" presName="thickLine" presStyleLbl="alignNode1" presStyleIdx="5" presStyleCnt="10"/>
      <dgm:spPr/>
    </dgm:pt>
    <dgm:pt modelId="{669CEF9C-0932-4BD9-97B0-6187A6122528}" type="pres">
      <dgm:prSet presAssocID="{A09B8701-551B-4B38-982E-632A1A491601}" presName="horz1" presStyleCnt="0"/>
      <dgm:spPr/>
    </dgm:pt>
    <dgm:pt modelId="{6CC40A76-AF85-401F-915A-BFAA255B7287}" type="pres">
      <dgm:prSet presAssocID="{A09B8701-551B-4B38-982E-632A1A491601}" presName="tx1" presStyleLbl="revTx" presStyleIdx="5" presStyleCnt="10"/>
      <dgm:spPr/>
    </dgm:pt>
    <dgm:pt modelId="{8551444E-B748-4509-B173-38ED2295ED80}" type="pres">
      <dgm:prSet presAssocID="{A09B8701-551B-4B38-982E-632A1A491601}" presName="vert1" presStyleCnt="0"/>
      <dgm:spPr/>
    </dgm:pt>
    <dgm:pt modelId="{2D6F4197-472A-4503-90D3-AB48E6B6C8D1}" type="pres">
      <dgm:prSet presAssocID="{7DE1129F-9719-4156-A34A-CCE781BD5667}" presName="thickLine" presStyleLbl="alignNode1" presStyleIdx="6" presStyleCnt="10"/>
      <dgm:spPr/>
    </dgm:pt>
    <dgm:pt modelId="{7D929E65-6F90-4CD3-AD81-55E98D4456E1}" type="pres">
      <dgm:prSet presAssocID="{7DE1129F-9719-4156-A34A-CCE781BD5667}" presName="horz1" presStyleCnt="0"/>
      <dgm:spPr/>
    </dgm:pt>
    <dgm:pt modelId="{4565C3BD-8901-48CB-8061-652BC67DE00A}" type="pres">
      <dgm:prSet presAssocID="{7DE1129F-9719-4156-A34A-CCE781BD5667}" presName="tx1" presStyleLbl="revTx" presStyleIdx="6" presStyleCnt="10"/>
      <dgm:spPr/>
    </dgm:pt>
    <dgm:pt modelId="{FCE317BE-C007-48A6-978F-A11CD969951F}" type="pres">
      <dgm:prSet presAssocID="{7DE1129F-9719-4156-A34A-CCE781BD5667}" presName="vert1" presStyleCnt="0"/>
      <dgm:spPr/>
    </dgm:pt>
    <dgm:pt modelId="{0EE102A8-CF71-4F54-A3D7-82A62FD82E6E}" type="pres">
      <dgm:prSet presAssocID="{1EF0A823-F0BA-4521-B161-7D2153BE589B}" presName="thickLine" presStyleLbl="alignNode1" presStyleIdx="7" presStyleCnt="10"/>
      <dgm:spPr/>
    </dgm:pt>
    <dgm:pt modelId="{4C626A2C-707D-4665-A791-0B5F48DB3DE4}" type="pres">
      <dgm:prSet presAssocID="{1EF0A823-F0BA-4521-B161-7D2153BE589B}" presName="horz1" presStyleCnt="0"/>
      <dgm:spPr/>
    </dgm:pt>
    <dgm:pt modelId="{74BA58CF-7FC5-43AA-9D27-B5CD3475FB7D}" type="pres">
      <dgm:prSet presAssocID="{1EF0A823-F0BA-4521-B161-7D2153BE589B}" presName="tx1" presStyleLbl="revTx" presStyleIdx="7" presStyleCnt="10"/>
      <dgm:spPr/>
    </dgm:pt>
    <dgm:pt modelId="{5F9E20FB-B15A-45F4-A236-37840849FEEA}" type="pres">
      <dgm:prSet presAssocID="{1EF0A823-F0BA-4521-B161-7D2153BE589B}" presName="vert1" presStyleCnt="0"/>
      <dgm:spPr/>
    </dgm:pt>
    <dgm:pt modelId="{206F9A56-03A5-4CDC-89CC-837BA0C31B34}" type="pres">
      <dgm:prSet presAssocID="{22BDB478-17AE-481F-8200-197C881AFD5D}" presName="thickLine" presStyleLbl="alignNode1" presStyleIdx="8" presStyleCnt="10"/>
      <dgm:spPr/>
    </dgm:pt>
    <dgm:pt modelId="{63A1227C-7CB8-418B-ACA7-01DDD7618F58}" type="pres">
      <dgm:prSet presAssocID="{22BDB478-17AE-481F-8200-197C881AFD5D}" presName="horz1" presStyleCnt="0"/>
      <dgm:spPr/>
    </dgm:pt>
    <dgm:pt modelId="{81138D9F-8DD9-4975-8E8A-316391663309}" type="pres">
      <dgm:prSet presAssocID="{22BDB478-17AE-481F-8200-197C881AFD5D}" presName="tx1" presStyleLbl="revTx" presStyleIdx="8" presStyleCnt="10"/>
      <dgm:spPr/>
    </dgm:pt>
    <dgm:pt modelId="{66EFB667-9033-4718-BF10-4D3AB2E29CF5}" type="pres">
      <dgm:prSet presAssocID="{22BDB478-17AE-481F-8200-197C881AFD5D}" presName="vert1" presStyleCnt="0"/>
      <dgm:spPr/>
    </dgm:pt>
    <dgm:pt modelId="{7D191650-D8AB-42A2-8B68-8B31E1276E01}" type="pres">
      <dgm:prSet presAssocID="{D768FA44-CBFD-4444-A5C0-E525FD45F5CC}" presName="thickLine" presStyleLbl="alignNode1" presStyleIdx="9" presStyleCnt="10"/>
      <dgm:spPr/>
    </dgm:pt>
    <dgm:pt modelId="{922E6DF3-6968-462C-BD36-FD625C821C2C}" type="pres">
      <dgm:prSet presAssocID="{D768FA44-CBFD-4444-A5C0-E525FD45F5CC}" presName="horz1" presStyleCnt="0"/>
      <dgm:spPr/>
    </dgm:pt>
    <dgm:pt modelId="{4958E717-4D0E-4555-9188-CF5B335D9F39}" type="pres">
      <dgm:prSet presAssocID="{D768FA44-CBFD-4444-A5C0-E525FD45F5CC}" presName="tx1" presStyleLbl="revTx" presStyleIdx="9" presStyleCnt="10"/>
      <dgm:spPr/>
    </dgm:pt>
    <dgm:pt modelId="{01181052-9BB6-4130-AC8C-2D2781871082}" type="pres">
      <dgm:prSet presAssocID="{D768FA44-CBFD-4444-A5C0-E525FD45F5CC}" presName="vert1" presStyleCnt="0"/>
      <dgm:spPr/>
    </dgm:pt>
  </dgm:ptLst>
  <dgm:cxnLst>
    <dgm:cxn modelId="{AACF3511-17E8-4F83-A4DB-843BD5F48E22}" type="presOf" srcId="{7DE1129F-9719-4156-A34A-CCE781BD5667}" destId="{4565C3BD-8901-48CB-8061-652BC67DE00A}" srcOrd="0" destOrd="0" presId="urn:microsoft.com/office/officeart/2008/layout/LinedList"/>
    <dgm:cxn modelId="{4F2CD729-E372-421F-A6C9-92E5A72D4EFC}" type="presOf" srcId="{D768FA44-CBFD-4444-A5C0-E525FD45F5CC}" destId="{4958E717-4D0E-4555-9188-CF5B335D9F39}" srcOrd="0" destOrd="0" presId="urn:microsoft.com/office/officeart/2008/layout/LinedList"/>
    <dgm:cxn modelId="{004A0436-69DA-4EC5-A886-9D7E8DC1A7AB}" srcId="{7A577E1B-5CDE-46E4-8FA7-06B8B4F8F821}" destId="{8FE2D8D8-08E9-4928-95DD-0BE9365D88DA}" srcOrd="4" destOrd="0" parTransId="{B44DB753-9913-453D-815D-CA158EC0C262}" sibTransId="{4E65ABFA-7F55-459F-8B8E-70466953D1BA}"/>
    <dgm:cxn modelId="{B33C0348-37EF-4AB2-8D01-907BDEB31892}" srcId="{7A577E1B-5CDE-46E4-8FA7-06B8B4F8F821}" destId="{1EF0A823-F0BA-4521-B161-7D2153BE589B}" srcOrd="7" destOrd="0" parTransId="{E118EC2D-A921-4983-9E8F-AF591BBA097E}" sibTransId="{77ABC37B-5C30-4B46-BB55-8618C6589258}"/>
    <dgm:cxn modelId="{694C1F4A-501A-4336-966A-F93020BBD58F}" srcId="{7A577E1B-5CDE-46E4-8FA7-06B8B4F8F821}" destId="{E4D9CE90-50C4-4A9F-8E24-889864270F31}" srcOrd="1" destOrd="0" parTransId="{EF4014A3-21D4-4E14-9736-DF9BE8AD7A68}" sibTransId="{A5564B4C-9B18-4461-B795-A2A38D58BA81}"/>
    <dgm:cxn modelId="{8BD57855-8AB8-4FD7-AE3D-1CE7BA6F1A21}" type="presOf" srcId="{8FE2D8D8-08E9-4928-95DD-0BE9365D88DA}" destId="{D1E76702-D123-4B6D-A656-1F982744FE34}" srcOrd="0" destOrd="0" presId="urn:microsoft.com/office/officeart/2008/layout/LinedList"/>
    <dgm:cxn modelId="{F8831E77-35E7-4C0B-947D-E5AA23DB7B87}" srcId="{7A577E1B-5CDE-46E4-8FA7-06B8B4F8F821}" destId="{8FE5EBFF-DF64-4491-BDC7-B5EBE6C477E1}" srcOrd="0" destOrd="0" parTransId="{E123CCA4-45D4-40EA-BD74-64005D584A27}" sibTransId="{81FEB3BA-D022-440E-BD0F-B2F723D79559}"/>
    <dgm:cxn modelId="{BBD46577-655A-43E6-A3A0-8FD9C17836C8}" type="presOf" srcId="{7A577E1B-5CDE-46E4-8FA7-06B8B4F8F821}" destId="{EE8E2894-0503-4115-A9E2-C3424672CE12}" srcOrd="0" destOrd="0" presId="urn:microsoft.com/office/officeart/2008/layout/LinedList"/>
    <dgm:cxn modelId="{5006E17B-4495-4106-A8FA-47A72E8A53D8}" type="presOf" srcId="{A09B8701-551B-4B38-982E-632A1A491601}" destId="{6CC40A76-AF85-401F-915A-BFAA255B7287}" srcOrd="0" destOrd="0" presId="urn:microsoft.com/office/officeart/2008/layout/LinedList"/>
    <dgm:cxn modelId="{2116169B-BE9D-4764-A73B-0AC97E9C8059}" type="presOf" srcId="{E4D9CE90-50C4-4A9F-8E24-889864270F31}" destId="{3215D07E-08AC-4E83-85EC-48DCFFFE9BA3}" srcOrd="0" destOrd="0" presId="urn:microsoft.com/office/officeart/2008/layout/LinedList"/>
    <dgm:cxn modelId="{00BB1F9B-EE1C-4093-A389-56586C0CAD96}" type="presOf" srcId="{22BDB478-17AE-481F-8200-197C881AFD5D}" destId="{81138D9F-8DD9-4975-8E8A-316391663309}" srcOrd="0" destOrd="0" presId="urn:microsoft.com/office/officeart/2008/layout/LinedList"/>
    <dgm:cxn modelId="{6ACEAB9B-06A4-44A6-9064-37CE1C74F5BE}" srcId="{7A577E1B-5CDE-46E4-8FA7-06B8B4F8F821}" destId="{A09B8701-551B-4B38-982E-632A1A491601}" srcOrd="5" destOrd="0" parTransId="{9007AC24-1127-4FAF-ADF8-B3A3CC7EAB57}" sibTransId="{57C6DF0B-F1BE-45AD-9798-BF9C2C96DC5A}"/>
    <dgm:cxn modelId="{886CC5A8-E745-434F-B863-35DECF824C13}" srcId="{7A577E1B-5CDE-46E4-8FA7-06B8B4F8F821}" destId="{D768FA44-CBFD-4444-A5C0-E525FD45F5CC}" srcOrd="9" destOrd="0" parTransId="{D2D25330-C7FE-4704-A668-59EBA7CAEE7A}" sibTransId="{629EFEBB-8BB2-4856-A2A0-0E7019157C7C}"/>
    <dgm:cxn modelId="{9878C1B5-F6EB-4D8B-8255-B7EAB658136F}" type="presOf" srcId="{1EF0A823-F0BA-4521-B161-7D2153BE589B}" destId="{74BA58CF-7FC5-43AA-9D27-B5CD3475FB7D}" srcOrd="0" destOrd="0" presId="urn:microsoft.com/office/officeart/2008/layout/LinedList"/>
    <dgm:cxn modelId="{DCF473B6-07B5-4755-A34E-6CB19BC68050}" type="presOf" srcId="{64DB5F24-9948-4EAF-A3EF-37DCD472D82D}" destId="{5AD66302-59C2-4321-BE2A-FDFC60210695}" srcOrd="0" destOrd="0" presId="urn:microsoft.com/office/officeart/2008/layout/LinedList"/>
    <dgm:cxn modelId="{BBCEBADD-910E-471F-936A-5B5ECBC28981}" srcId="{7A577E1B-5CDE-46E4-8FA7-06B8B4F8F821}" destId="{C686F599-1DF4-4BA7-8B6A-31F7AA796BD0}" srcOrd="2" destOrd="0" parTransId="{5FD6E241-EBAC-42E6-9250-1078D55864AD}" sibTransId="{FCA512DE-5A54-48B7-9C14-FFEA2BB417BC}"/>
    <dgm:cxn modelId="{EF289DE0-702E-4DA2-BB27-B4B395939014}" srcId="{7A577E1B-5CDE-46E4-8FA7-06B8B4F8F821}" destId="{64DB5F24-9948-4EAF-A3EF-37DCD472D82D}" srcOrd="3" destOrd="0" parTransId="{4A72AE06-364E-4C09-B4F4-7EBF4D96B4FB}" sibTransId="{8BDF1205-3C48-4FBD-9E4C-CC06F0CEBF45}"/>
    <dgm:cxn modelId="{09293EE6-819C-4FE1-90E5-B0DFE9F140E5}" srcId="{7A577E1B-5CDE-46E4-8FA7-06B8B4F8F821}" destId="{22BDB478-17AE-481F-8200-197C881AFD5D}" srcOrd="8" destOrd="0" parTransId="{E2537671-33E4-49B2-8761-8C7DBF450E66}" sibTransId="{369EB521-80B4-4BF1-AB39-3AB5B4B42E2D}"/>
    <dgm:cxn modelId="{99E9F7EF-31F3-4FBB-801E-66C4FB30C5EF}" type="presOf" srcId="{C686F599-1DF4-4BA7-8B6A-31F7AA796BD0}" destId="{477C18C4-A818-4474-A2A2-4554C1E8D5D8}" srcOrd="0" destOrd="0" presId="urn:microsoft.com/office/officeart/2008/layout/LinedList"/>
    <dgm:cxn modelId="{DD3E7FF6-A332-4908-AE4E-A603D1EF0FB4}" type="presOf" srcId="{8FE5EBFF-DF64-4491-BDC7-B5EBE6C477E1}" destId="{19729B98-B96D-48D0-BBB0-293F7F50F341}" srcOrd="0" destOrd="0" presId="urn:microsoft.com/office/officeart/2008/layout/LinedList"/>
    <dgm:cxn modelId="{5BFAE3FF-5621-4F57-8730-247E801CBCD2}" srcId="{7A577E1B-5CDE-46E4-8FA7-06B8B4F8F821}" destId="{7DE1129F-9719-4156-A34A-CCE781BD5667}" srcOrd="6" destOrd="0" parTransId="{82ADA738-0AE1-46BF-B034-8D904A82FA0A}" sibTransId="{8771AAD1-2BCD-48E2-8F4B-B04C6C7EF105}"/>
    <dgm:cxn modelId="{9DF2DD36-8847-478B-BC06-979B9051069F}" type="presParOf" srcId="{EE8E2894-0503-4115-A9E2-C3424672CE12}" destId="{30B027D5-D087-4AB3-871C-D88D41200B49}" srcOrd="0" destOrd="0" presId="urn:microsoft.com/office/officeart/2008/layout/LinedList"/>
    <dgm:cxn modelId="{575C4ECC-C73A-4C0A-8F96-524371260589}" type="presParOf" srcId="{EE8E2894-0503-4115-A9E2-C3424672CE12}" destId="{34615E78-30C8-4DDC-BDD1-5C41D527108A}" srcOrd="1" destOrd="0" presId="urn:microsoft.com/office/officeart/2008/layout/LinedList"/>
    <dgm:cxn modelId="{164B1889-D9AA-4640-80ED-1827BD2D3E2A}" type="presParOf" srcId="{34615E78-30C8-4DDC-BDD1-5C41D527108A}" destId="{19729B98-B96D-48D0-BBB0-293F7F50F341}" srcOrd="0" destOrd="0" presId="urn:microsoft.com/office/officeart/2008/layout/LinedList"/>
    <dgm:cxn modelId="{DB531D9C-ACBD-43C5-AD68-C17F8F718612}" type="presParOf" srcId="{34615E78-30C8-4DDC-BDD1-5C41D527108A}" destId="{2FC7F55D-947E-44DA-B004-54E898408957}" srcOrd="1" destOrd="0" presId="urn:microsoft.com/office/officeart/2008/layout/LinedList"/>
    <dgm:cxn modelId="{135EA3AB-7C2C-49CA-9B5B-D636720A402D}" type="presParOf" srcId="{EE8E2894-0503-4115-A9E2-C3424672CE12}" destId="{D1F18BDB-5878-4F12-9587-7CBC333033BB}" srcOrd="2" destOrd="0" presId="urn:microsoft.com/office/officeart/2008/layout/LinedList"/>
    <dgm:cxn modelId="{C19426F9-6976-4A6C-9098-E0D3D196D905}" type="presParOf" srcId="{EE8E2894-0503-4115-A9E2-C3424672CE12}" destId="{FD636E29-0514-4E8C-A97C-E1965E77FEA2}" srcOrd="3" destOrd="0" presId="urn:microsoft.com/office/officeart/2008/layout/LinedList"/>
    <dgm:cxn modelId="{60193A25-6AA5-4EAD-8C1E-83C87390E97D}" type="presParOf" srcId="{FD636E29-0514-4E8C-A97C-E1965E77FEA2}" destId="{3215D07E-08AC-4E83-85EC-48DCFFFE9BA3}" srcOrd="0" destOrd="0" presId="urn:microsoft.com/office/officeart/2008/layout/LinedList"/>
    <dgm:cxn modelId="{DD28FDB0-CD64-489F-A292-AAB6DEB9F45A}" type="presParOf" srcId="{FD636E29-0514-4E8C-A97C-E1965E77FEA2}" destId="{AB34641E-556D-41A2-8013-7CAE3C540260}" srcOrd="1" destOrd="0" presId="urn:microsoft.com/office/officeart/2008/layout/LinedList"/>
    <dgm:cxn modelId="{294F7237-09F4-4159-8B28-A7A9BFCD918C}" type="presParOf" srcId="{EE8E2894-0503-4115-A9E2-C3424672CE12}" destId="{6F26ED90-815E-4C49-AC59-02301AA08121}" srcOrd="4" destOrd="0" presId="urn:microsoft.com/office/officeart/2008/layout/LinedList"/>
    <dgm:cxn modelId="{FAE6A96D-B580-45A5-B143-1C0CCD05D905}" type="presParOf" srcId="{EE8E2894-0503-4115-A9E2-C3424672CE12}" destId="{955CFDE2-A4D5-47DC-A72D-6FDC3E35E47A}" srcOrd="5" destOrd="0" presId="urn:microsoft.com/office/officeart/2008/layout/LinedList"/>
    <dgm:cxn modelId="{48CA81CE-2A66-426C-84B3-5A3BC9DEFDDD}" type="presParOf" srcId="{955CFDE2-A4D5-47DC-A72D-6FDC3E35E47A}" destId="{477C18C4-A818-4474-A2A2-4554C1E8D5D8}" srcOrd="0" destOrd="0" presId="urn:microsoft.com/office/officeart/2008/layout/LinedList"/>
    <dgm:cxn modelId="{7936817B-93FA-4525-A6BC-A6838F06DBE4}" type="presParOf" srcId="{955CFDE2-A4D5-47DC-A72D-6FDC3E35E47A}" destId="{6F98EF76-8225-40B9-80A3-5DEA6A104425}" srcOrd="1" destOrd="0" presId="urn:microsoft.com/office/officeart/2008/layout/LinedList"/>
    <dgm:cxn modelId="{71ED5131-CF75-4414-B4AC-26251C181F54}" type="presParOf" srcId="{EE8E2894-0503-4115-A9E2-C3424672CE12}" destId="{E070F2E2-5B3E-4EF1-A636-F0A016507F7F}" srcOrd="6" destOrd="0" presId="urn:microsoft.com/office/officeart/2008/layout/LinedList"/>
    <dgm:cxn modelId="{5A4F8C2E-3FBA-4FAD-937D-812D810B98D3}" type="presParOf" srcId="{EE8E2894-0503-4115-A9E2-C3424672CE12}" destId="{CC64C360-4F0B-47BD-8E90-F9DA5CE95311}" srcOrd="7" destOrd="0" presId="urn:microsoft.com/office/officeart/2008/layout/LinedList"/>
    <dgm:cxn modelId="{8F40505C-4889-4A49-887E-6F08B13ED714}" type="presParOf" srcId="{CC64C360-4F0B-47BD-8E90-F9DA5CE95311}" destId="{5AD66302-59C2-4321-BE2A-FDFC60210695}" srcOrd="0" destOrd="0" presId="urn:microsoft.com/office/officeart/2008/layout/LinedList"/>
    <dgm:cxn modelId="{E8F6B882-1DE3-4F67-8392-2C8472CF7C71}" type="presParOf" srcId="{CC64C360-4F0B-47BD-8E90-F9DA5CE95311}" destId="{761A6401-7F11-499E-BA3C-0B4C320666B1}" srcOrd="1" destOrd="0" presId="urn:microsoft.com/office/officeart/2008/layout/LinedList"/>
    <dgm:cxn modelId="{2FF50D80-8158-4CB8-B932-3DDC07EE6055}" type="presParOf" srcId="{EE8E2894-0503-4115-A9E2-C3424672CE12}" destId="{84C3F48C-DB07-4AC0-BF2A-6A4526FDBA79}" srcOrd="8" destOrd="0" presId="urn:microsoft.com/office/officeart/2008/layout/LinedList"/>
    <dgm:cxn modelId="{EF5C6054-58E8-43B7-B456-062C9B0EB2DC}" type="presParOf" srcId="{EE8E2894-0503-4115-A9E2-C3424672CE12}" destId="{0653F8D4-F11F-41BE-8BD1-0821588FCFD1}" srcOrd="9" destOrd="0" presId="urn:microsoft.com/office/officeart/2008/layout/LinedList"/>
    <dgm:cxn modelId="{DB7D1BC0-5C49-4DF0-BEE9-BCF7544EF0AA}" type="presParOf" srcId="{0653F8D4-F11F-41BE-8BD1-0821588FCFD1}" destId="{D1E76702-D123-4B6D-A656-1F982744FE34}" srcOrd="0" destOrd="0" presId="urn:microsoft.com/office/officeart/2008/layout/LinedList"/>
    <dgm:cxn modelId="{6BFF316D-14B4-4CD6-AD21-1A09154DE657}" type="presParOf" srcId="{0653F8D4-F11F-41BE-8BD1-0821588FCFD1}" destId="{55751A8B-2A7C-4231-9834-A573269EA022}" srcOrd="1" destOrd="0" presId="urn:microsoft.com/office/officeart/2008/layout/LinedList"/>
    <dgm:cxn modelId="{3E8E2C07-A7EF-4ED3-8407-3518087782B0}" type="presParOf" srcId="{EE8E2894-0503-4115-A9E2-C3424672CE12}" destId="{6E2EBF28-88D9-4CB5-BF41-56CF9E13CB57}" srcOrd="10" destOrd="0" presId="urn:microsoft.com/office/officeart/2008/layout/LinedList"/>
    <dgm:cxn modelId="{A34081CF-5BAF-4C0D-A961-829F31232FA5}" type="presParOf" srcId="{EE8E2894-0503-4115-A9E2-C3424672CE12}" destId="{669CEF9C-0932-4BD9-97B0-6187A6122528}" srcOrd="11" destOrd="0" presId="urn:microsoft.com/office/officeart/2008/layout/LinedList"/>
    <dgm:cxn modelId="{736203B3-1A26-424C-8042-40CEC7C7909C}" type="presParOf" srcId="{669CEF9C-0932-4BD9-97B0-6187A6122528}" destId="{6CC40A76-AF85-401F-915A-BFAA255B7287}" srcOrd="0" destOrd="0" presId="urn:microsoft.com/office/officeart/2008/layout/LinedList"/>
    <dgm:cxn modelId="{4D5F437D-2EF3-4F37-894E-47C7FE6313AA}" type="presParOf" srcId="{669CEF9C-0932-4BD9-97B0-6187A6122528}" destId="{8551444E-B748-4509-B173-38ED2295ED80}" srcOrd="1" destOrd="0" presId="urn:microsoft.com/office/officeart/2008/layout/LinedList"/>
    <dgm:cxn modelId="{4134E8E5-22F8-4B64-8369-A018DFB45EFC}" type="presParOf" srcId="{EE8E2894-0503-4115-A9E2-C3424672CE12}" destId="{2D6F4197-472A-4503-90D3-AB48E6B6C8D1}" srcOrd="12" destOrd="0" presId="urn:microsoft.com/office/officeart/2008/layout/LinedList"/>
    <dgm:cxn modelId="{F05DFACE-80B1-469E-A646-0E8DF046E13B}" type="presParOf" srcId="{EE8E2894-0503-4115-A9E2-C3424672CE12}" destId="{7D929E65-6F90-4CD3-AD81-55E98D4456E1}" srcOrd="13" destOrd="0" presId="urn:microsoft.com/office/officeart/2008/layout/LinedList"/>
    <dgm:cxn modelId="{1D7318A8-1CF4-459F-8D20-AA899F08DC26}" type="presParOf" srcId="{7D929E65-6F90-4CD3-AD81-55E98D4456E1}" destId="{4565C3BD-8901-48CB-8061-652BC67DE00A}" srcOrd="0" destOrd="0" presId="urn:microsoft.com/office/officeart/2008/layout/LinedList"/>
    <dgm:cxn modelId="{623BC36D-2BBF-4F72-8ED9-6DE28658FA15}" type="presParOf" srcId="{7D929E65-6F90-4CD3-AD81-55E98D4456E1}" destId="{FCE317BE-C007-48A6-978F-A11CD969951F}" srcOrd="1" destOrd="0" presId="urn:microsoft.com/office/officeart/2008/layout/LinedList"/>
    <dgm:cxn modelId="{F662D9AF-B1C1-4C1F-BDC6-F8F4E58137BC}" type="presParOf" srcId="{EE8E2894-0503-4115-A9E2-C3424672CE12}" destId="{0EE102A8-CF71-4F54-A3D7-82A62FD82E6E}" srcOrd="14" destOrd="0" presId="urn:microsoft.com/office/officeart/2008/layout/LinedList"/>
    <dgm:cxn modelId="{2879EE90-85F2-44BB-8279-7EA3062E9CB6}" type="presParOf" srcId="{EE8E2894-0503-4115-A9E2-C3424672CE12}" destId="{4C626A2C-707D-4665-A791-0B5F48DB3DE4}" srcOrd="15" destOrd="0" presId="urn:microsoft.com/office/officeart/2008/layout/LinedList"/>
    <dgm:cxn modelId="{69F8FA4F-4379-4687-8305-BEA43B01A02F}" type="presParOf" srcId="{4C626A2C-707D-4665-A791-0B5F48DB3DE4}" destId="{74BA58CF-7FC5-43AA-9D27-B5CD3475FB7D}" srcOrd="0" destOrd="0" presId="urn:microsoft.com/office/officeart/2008/layout/LinedList"/>
    <dgm:cxn modelId="{C971E7F4-C651-4E5B-B070-8E1CA4EE3083}" type="presParOf" srcId="{4C626A2C-707D-4665-A791-0B5F48DB3DE4}" destId="{5F9E20FB-B15A-45F4-A236-37840849FEEA}" srcOrd="1" destOrd="0" presId="urn:microsoft.com/office/officeart/2008/layout/LinedList"/>
    <dgm:cxn modelId="{4EA9E68C-F92F-4A78-AA86-E4E62C2C643C}" type="presParOf" srcId="{EE8E2894-0503-4115-A9E2-C3424672CE12}" destId="{206F9A56-03A5-4CDC-89CC-837BA0C31B34}" srcOrd="16" destOrd="0" presId="urn:microsoft.com/office/officeart/2008/layout/LinedList"/>
    <dgm:cxn modelId="{C5F1B509-F86B-4632-8CF3-BFD0FF990184}" type="presParOf" srcId="{EE8E2894-0503-4115-A9E2-C3424672CE12}" destId="{63A1227C-7CB8-418B-ACA7-01DDD7618F58}" srcOrd="17" destOrd="0" presId="urn:microsoft.com/office/officeart/2008/layout/LinedList"/>
    <dgm:cxn modelId="{FCA3F827-05FE-44B3-B27C-8BFD1D4AB09B}" type="presParOf" srcId="{63A1227C-7CB8-418B-ACA7-01DDD7618F58}" destId="{81138D9F-8DD9-4975-8E8A-316391663309}" srcOrd="0" destOrd="0" presId="urn:microsoft.com/office/officeart/2008/layout/LinedList"/>
    <dgm:cxn modelId="{A70DD59B-FF16-49EB-90FC-DC74333A8DD1}" type="presParOf" srcId="{63A1227C-7CB8-418B-ACA7-01DDD7618F58}" destId="{66EFB667-9033-4718-BF10-4D3AB2E29CF5}" srcOrd="1" destOrd="0" presId="urn:microsoft.com/office/officeart/2008/layout/LinedList"/>
    <dgm:cxn modelId="{0EC828E7-36F7-4507-8493-B5064C2B68A8}" type="presParOf" srcId="{EE8E2894-0503-4115-A9E2-C3424672CE12}" destId="{7D191650-D8AB-42A2-8B68-8B31E1276E01}" srcOrd="18" destOrd="0" presId="urn:microsoft.com/office/officeart/2008/layout/LinedList"/>
    <dgm:cxn modelId="{F9F81666-F48A-4AEB-9E0E-BAA51D458206}" type="presParOf" srcId="{EE8E2894-0503-4115-A9E2-C3424672CE12}" destId="{922E6DF3-6968-462C-BD36-FD625C821C2C}" srcOrd="19" destOrd="0" presId="urn:microsoft.com/office/officeart/2008/layout/LinedList"/>
    <dgm:cxn modelId="{C3E4E86E-3B64-447D-BCC7-43501AD04023}" type="presParOf" srcId="{922E6DF3-6968-462C-BD36-FD625C821C2C}" destId="{4958E717-4D0E-4555-9188-CF5B335D9F39}" srcOrd="0" destOrd="0" presId="urn:microsoft.com/office/officeart/2008/layout/LinedList"/>
    <dgm:cxn modelId="{9E61161C-99CE-4A82-91D0-47FFD21103F5}" type="presParOf" srcId="{922E6DF3-6968-462C-BD36-FD625C821C2C}" destId="{01181052-9BB6-4130-AC8C-2D278187108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B58F8-7CDD-448D-B58A-EB71DFE7794A}">
      <dsp:nvSpPr>
        <dsp:cNvPr id="0" name=""/>
        <dsp:cNvSpPr/>
      </dsp:nvSpPr>
      <dsp:spPr>
        <a:xfrm>
          <a:off x="0" y="37791"/>
          <a:ext cx="1051560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purpose of this NOFO is to support existing effective efforts to end homelessness, and create new projects to serve and house chronic homeless persons or survivors of domestic violence, dating violence, sexual assault or stalking who qualify as homeless. </a:t>
          </a:r>
        </a:p>
      </dsp:txBody>
      <dsp:txXfrm>
        <a:off x="59057" y="96848"/>
        <a:ext cx="10397486" cy="1091666"/>
      </dsp:txXfrm>
    </dsp:sp>
    <dsp:sp modelId="{27C7FE15-2CD4-477F-B438-D4BEA6C31B9B}">
      <dsp:nvSpPr>
        <dsp:cNvPr id="0" name=""/>
        <dsp:cNvSpPr/>
      </dsp:nvSpPr>
      <dsp:spPr>
        <a:xfrm>
          <a:off x="0" y="1310931"/>
          <a:ext cx="1051560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CoCs must demonstrate a comprehensive, coordinated approach to reducing homelessness. </a:t>
          </a:r>
        </a:p>
      </dsp:txBody>
      <dsp:txXfrm>
        <a:off x="59057" y="1369988"/>
        <a:ext cx="10397486" cy="1091666"/>
      </dsp:txXfrm>
    </dsp:sp>
    <dsp:sp modelId="{348B3F9B-21FC-4FED-BA35-C974FCA8B153}">
      <dsp:nvSpPr>
        <dsp:cNvPr id="0" name=""/>
        <dsp:cNvSpPr/>
      </dsp:nvSpPr>
      <dsp:spPr>
        <a:xfrm>
          <a:off x="0" y="2584072"/>
          <a:ext cx="1051560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CoC’s comprehensive approach should advance equity and demonstrate involvement of individuals with lived experience of homelessness in service delivery and decision making. </a:t>
          </a:r>
        </a:p>
      </dsp:txBody>
      <dsp:txXfrm>
        <a:off x="59057" y="2643129"/>
        <a:ext cx="10397486" cy="1091666"/>
      </dsp:txXfrm>
    </dsp:sp>
    <dsp:sp modelId="{359DDEB7-E966-407E-AB0F-2E1D68BE2D66}">
      <dsp:nvSpPr>
        <dsp:cNvPr id="0" name=""/>
        <dsp:cNvSpPr/>
      </dsp:nvSpPr>
      <dsp:spPr>
        <a:xfrm>
          <a:off x="0" y="3857212"/>
          <a:ext cx="1051560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CoC’s comprehensive approach should include partnership with health and housing agencies to leverage mainstream housing and healthcare resources. These partnerships should support the Housing First and public health principles defined by HUD. </a:t>
          </a:r>
        </a:p>
      </dsp:txBody>
      <dsp:txXfrm>
        <a:off x="59057" y="3916269"/>
        <a:ext cx="10397486" cy="1091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F2F42-E928-4EF4-BB5F-7A4418EE9567}">
      <dsp:nvSpPr>
        <dsp:cNvPr id="0" name=""/>
        <dsp:cNvSpPr/>
      </dsp:nvSpPr>
      <dsp:spPr>
        <a:xfrm>
          <a:off x="82613" y="908559"/>
          <a:ext cx="897246" cy="89724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F6F8EC-7E5C-4463-9328-37E1A8A45B17}">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F3AC13-B76A-4735-BED6-ECCCE3ACA0F0}">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Continuously advance best practices</a:t>
          </a:r>
        </a:p>
      </dsp:txBody>
      <dsp:txXfrm>
        <a:off x="1172126" y="908559"/>
        <a:ext cx="2114937" cy="897246"/>
      </dsp:txXfrm>
    </dsp:sp>
    <dsp:sp modelId="{96345AEE-1912-473E-9956-A5CC04F2D468}">
      <dsp:nvSpPr>
        <dsp:cNvPr id="0" name=""/>
        <dsp:cNvSpPr/>
      </dsp:nvSpPr>
      <dsp:spPr>
        <a:xfrm>
          <a:off x="3655575" y="908559"/>
          <a:ext cx="897246" cy="89724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726B2C-440D-458B-8269-B195C6632282}">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08EA6D-9533-4C3B-A588-12B05FBC4667}">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Streamline the delivery of assistance</a:t>
          </a:r>
        </a:p>
      </dsp:txBody>
      <dsp:txXfrm>
        <a:off x="4745088" y="908559"/>
        <a:ext cx="2114937" cy="897246"/>
      </dsp:txXfrm>
    </dsp:sp>
    <dsp:sp modelId="{209A97A4-1049-45DA-8BD7-4E9C05A42DDC}">
      <dsp:nvSpPr>
        <dsp:cNvPr id="0" name=""/>
        <dsp:cNvSpPr/>
      </dsp:nvSpPr>
      <dsp:spPr>
        <a:xfrm>
          <a:off x="7228536" y="908559"/>
          <a:ext cx="897246" cy="89724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5375F1-C0B3-48B1-AA8C-8062E5556C7A}">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B6B36F-AB38-4C25-8FCF-F635B5AE732E}">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Leverage the expertise of people who have experienced homelessness</a:t>
          </a:r>
        </a:p>
      </dsp:txBody>
      <dsp:txXfrm>
        <a:off x="8318049" y="908559"/>
        <a:ext cx="2114937" cy="897246"/>
      </dsp:txXfrm>
    </dsp:sp>
    <dsp:sp modelId="{4380AABD-AE9D-496F-8D17-496666FA1ECC}">
      <dsp:nvSpPr>
        <dsp:cNvPr id="0" name=""/>
        <dsp:cNvSpPr/>
      </dsp:nvSpPr>
      <dsp:spPr>
        <a:xfrm>
          <a:off x="82613" y="2545532"/>
          <a:ext cx="897246" cy="89724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3A3461-C4EE-4A3C-958E-DA26AA10CCAA}">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F93625-1FA9-4E78-933E-44F06A2429F4}">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Advance equity in service design and delivery</a:t>
          </a:r>
        </a:p>
      </dsp:txBody>
      <dsp:txXfrm>
        <a:off x="1172126" y="2545532"/>
        <a:ext cx="2114937" cy="897246"/>
      </dsp:txXfrm>
    </dsp:sp>
    <dsp:sp modelId="{62522938-BBF9-4ABB-940A-37E3D2FF94DB}">
      <dsp:nvSpPr>
        <dsp:cNvPr id="0" name=""/>
        <dsp:cNvSpPr/>
      </dsp:nvSpPr>
      <dsp:spPr>
        <a:xfrm>
          <a:off x="3655575" y="2545532"/>
          <a:ext cx="897246" cy="89724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F531B1-146A-4A87-8B19-94B12CE6C117}">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29EC687-F5B9-4F7C-A010-E9FFB1D3CAA6}">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Utilize local data and measure outcomes</a:t>
          </a:r>
        </a:p>
      </dsp:txBody>
      <dsp:txXfrm>
        <a:off x="4745088" y="2545532"/>
        <a:ext cx="2114937" cy="8972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49732-76BF-4EBE-A7A0-4FF981260F56}">
      <dsp:nvSpPr>
        <dsp:cNvPr id="0" name=""/>
        <dsp:cNvSpPr/>
      </dsp:nvSpPr>
      <dsp:spPr>
        <a:xfrm>
          <a:off x="0" y="79801"/>
          <a:ext cx="6263640" cy="9931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Coordinated Homeless Outreach</a:t>
          </a:r>
        </a:p>
      </dsp:txBody>
      <dsp:txXfrm>
        <a:off x="48481" y="128282"/>
        <a:ext cx="6166678" cy="896166"/>
      </dsp:txXfrm>
    </dsp:sp>
    <dsp:sp modelId="{F45A462B-FFCA-4E15-A47B-C317ABB7B8A3}">
      <dsp:nvSpPr>
        <dsp:cNvPr id="0" name=""/>
        <dsp:cNvSpPr/>
      </dsp:nvSpPr>
      <dsp:spPr>
        <a:xfrm>
          <a:off x="0" y="1144930"/>
          <a:ext cx="6263640" cy="993128"/>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Health Care and Supportive Services</a:t>
          </a:r>
        </a:p>
      </dsp:txBody>
      <dsp:txXfrm>
        <a:off x="48481" y="1193411"/>
        <a:ext cx="6166678" cy="896166"/>
      </dsp:txXfrm>
    </dsp:sp>
    <dsp:sp modelId="{08030CF8-9624-4AC5-9836-AAA91396C190}">
      <dsp:nvSpPr>
        <dsp:cNvPr id="0" name=""/>
        <dsp:cNvSpPr/>
      </dsp:nvSpPr>
      <dsp:spPr>
        <a:xfrm>
          <a:off x="0" y="2210059"/>
          <a:ext cx="6263640" cy="99312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Strategy to offer Low Threshold/Non-Congregate Shelter</a:t>
          </a:r>
        </a:p>
      </dsp:txBody>
      <dsp:txXfrm>
        <a:off x="48481" y="2258540"/>
        <a:ext cx="6166678" cy="896166"/>
      </dsp:txXfrm>
    </dsp:sp>
    <dsp:sp modelId="{7897C37E-DDF7-4C9A-8AA5-912BD5B5F603}">
      <dsp:nvSpPr>
        <dsp:cNvPr id="0" name=""/>
        <dsp:cNvSpPr/>
      </dsp:nvSpPr>
      <dsp:spPr>
        <a:xfrm>
          <a:off x="0" y="3275188"/>
          <a:ext cx="6263640" cy="993128"/>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Housing First/Reduce Barriers to Housing</a:t>
          </a:r>
        </a:p>
      </dsp:txBody>
      <dsp:txXfrm>
        <a:off x="48481" y="3323669"/>
        <a:ext cx="6166678" cy="896166"/>
      </dsp:txXfrm>
    </dsp:sp>
    <dsp:sp modelId="{3BA14AD7-4941-44D7-ACDB-786F056812C4}">
      <dsp:nvSpPr>
        <dsp:cNvPr id="0" name=""/>
        <dsp:cNvSpPr/>
      </dsp:nvSpPr>
      <dsp:spPr>
        <a:xfrm>
          <a:off x="0" y="4340317"/>
          <a:ext cx="6263640" cy="99312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Leverage Mainstream Housing and Engage Landlords</a:t>
          </a:r>
        </a:p>
      </dsp:txBody>
      <dsp:txXfrm>
        <a:off x="48481" y="4388798"/>
        <a:ext cx="6166678" cy="8961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027D5-D087-4AB3-871C-D88D41200B49}">
      <dsp:nvSpPr>
        <dsp:cNvPr id="0" name=""/>
        <dsp:cNvSpPr/>
      </dsp:nvSpPr>
      <dsp:spPr>
        <a:xfrm>
          <a:off x="0" y="735"/>
          <a:ext cx="73238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729B98-B96D-48D0-BBB0-293F7F50F341}">
      <dsp:nvSpPr>
        <dsp:cNvPr id="0" name=""/>
        <dsp:cNvSpPr/>
      </dsp:nvSpPr>
      <dsp:spPr>
        <a:xfrm>
          <a:off x="0" y="735"/>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NOFO Released by HUD				 	                August 1</a:t>
          </a:r>
        </a:p>
      </dsp:txBody>
      <dsp:txXfrm>
        <a:off x="0" y="735"/>
        <a:ext cx="7323838" cy="602324"/>
      </dsp:txXfrm>
    </dsp:sp>
    <dsp:sp modelId="{D1F18BDB-5878-4F12-9587-7CBC333033BB}">
      <dsp:nvSpPr>
        <dsp:cNvPr id="0" name=""/>
        <dsp:cNvSpPr/>
      </dsp:nvSpPr>
      <dsp:spPr>
        <a:xfrm>
          <a:off x="0" y="603059"/>
          <a:ext cx="7323838" cy="0"/>
        </a:xfrm>
        <a:prstGeom prst="line">
          <a:avLst/>
        </a:prstGeom>
        <a:solidFill>
          <a:schemeClr val="accent2">
            <a:hueOff val="-161707"/>
            <a:satOff val="-9325"/>
            <a:lumOff val="959"/>
            <a:alphaOff val="0"/>
          </a:schemeClr>
        </a:solidFill>
        <a:ln w="12700" cap="flat" cmpd="sng" algn="ctr">
          <a:solidFill>
            <a:schemeClr val="accent2">
              <a:hueOff val="-161707"/>
              <a:satOff val="-9325"/>
              <a:lumOff val="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15D07E-08AC-4E83-85EC-48DCFFFE9BA3}">
      <dsp:nvSpPr>
        <dsp:cNvPr id="0" name=""/>
        <dsp:cNvSpPr/>
      </dsp:nvSpPr>
      <dsp:spPr>
        <a:xfrm>
          <a:off x="0" y="603059"/>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RFP Notice Released						August 11</a:t>
          </a:r>
        </a:p>
      </dsp:txBody>
      <dsp:txXfrm>
        <a:off x="0" y="603059"/>
        <a:ext cx="7323838" cy="602324"/>
      </dsp:txXfrm>
    </dsp:sp>
    <dsp:sp modelId="{6F26ED90-815E-4C49-AC59-02301AA08121}">
      <dsp:nvSpPr>
        <dsp:cNvPr id="0" name=""/>
        <dsp:cNvSpPr/>
      </dsp:nvSpPr>
      <dsp:spPr>
        <a:xfrm>
          <a:off x="0" y="1205384"/>
          <a:ext cx="7323838" cy="0"/>
        </a:xfrm>
        <a:prstGeom prst="line">
          <a:avLst/>
        </a:prstGeom>
        <a:solidFill>
          <a:schemeClr val="accent2">
            <a:hueOff val="-323414"/>
            <a:satOff val="-18651"/>
            <a:lumOff val="1917"/>
            <a:alphaOff val="0"/>
          </a:schemeClr>
        </a:solidFill>
        <a:ln w="12700" cap="flat" cmpd="sng" algn="ctr">
          <a:solidFill>
            <a:schemeClr val="accent2">
              <a:hueOff val="-323414"/>
              <a:satOff val="-18651"/>
              <a:lumOff val="19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7C18C4-A818-4474-A2A2-4554C1E8D5D8}">
      <dsp:nvSpPr>
        <dsp:cNvPr id="0" name=""/>
        <dsp:cNvSpPr/>
      </dsp:nvSpPr>
      <dsp:spPr>
        <a:xfrm>
          <a:off x="0" y="1205384"/>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NOFO webinar							August 17</a:t>
          </a:r>
        </a:p>
      </dsp:txBody>
      <dsp:txXfrm>
        <a:off x="0" y="1205384"/>
        <a:ext cx="7323838" cy="602324"/>
      </dsp:txXfrm>
    </dsp:sp>
    <dsp:sp modelId="{E070F2E2-5B3E-4EF1-A636-F0A016507F7F}">
      <dsp:nvSpPr>
        <dsp:cNvPr id="0" name=""/>
        <dsp:cNvSpPr/>
      </dsp:nvSpPr>
      <dsp:spPr>
        <a:xfrm>
          <a:off x="0" y="1807708"/>
          <a:ext cx="7323838"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D66302-59C2-4321-BE2A-FDFC60210695}">
      <dsp:nvSpPr>
        <dsp:cNvPr id="0" name=""/>
        <dsp:cNvSpPr/>
      </dsp:nvSpPr>
      <dsp:spPr>
        <a:xfrm>
          <a:off x="0" y="1807708"/>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Application and Scoring Matrix Released				August 17</a:t>
          </a:r>
        </a:p>
      </dsp:txBody>
      <dsp:txXfrm>
        <a:off x="0" y="1807708"/>
        <a:ext cx="7323838" cy="602324"/>
      </dsp:txXfrm>
    </dsp:sp>
    <dsp:sp modelId="{84C3F48C-DB07-4AC0-BF2A-6A4526FDBA79}">
      <dsp:nvSpPr>
        <dsp:cNvPr id="0" name=""/>
        <dsp:cNvSpPr/>
      </dsp:nvSpPr>
      <dsp:spPr>
        <a:xfrm>
          <a:off x="0" y="2410033"/>
          <a:ext cx="7323838" cy="0"/>
        </a:xfrm>
        <a:prstGeom prst="line">
          <a:avLst/>
        </a:prstGeom>
        <a:solidFill>
          <a:schemeClr val="accent2">
            <a:hueOff val="-646828"/>
            <a:satOff val="-37301"/>
            <a:lumOff val="3835"/>
            <a:alphaOff val="0"/>
          </a:schemeClr>
        </a:solidFill>
        <a:ln w="12700" cap="flat" cmpd="sng" algn="ctr">
          <a:solidFill>
            <a:schemeClr val="accent2">
              <a:hueOff val="-646828"/>
              <a:satOff val="-37301"/>
              <a:lumOff val="38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E76702-D123-4B6D-A656-1F982744FE34}">
      <dsp:nvSpPr>
        <dsp:cNvPr id="0" name=""/>
        <dsp:cNvSpPr/>
      </dsp:nvSpPr>
      <dsp:spPr>
        <a:xfrm>
          <a:off x="0" y="2410033"/>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Local Applications Due 						August 29</a:t>
          </a:r>
        </a:p>
      </dsp:txBody>
      <dsp:txXfrm>
        <a:off x="0" y="2410033"/>
        <a:ext cx="7323838" cy="602324"/>
      </dsp:txXfrm>
    </dsp:sp>
    <dsp:sp modelId="{6E2EBF28-88D9-4CB5-BF41-56CF9E13CB57}">
      <dsp:nvSpPr>
        <dsp:cNvPr id="0" name=""/>
        <dsp:cNvSpPr/>
      </dsp:nvSpPr>
      <dsp:spPr>
        <a:xfrm>
          <a:off x="0" y="3012357"/>
          <a:ext cx="7323838" cy="0"/>
        </a:xfrm>
        <a:prstGeom prst="line">
          <a:avLst/>
        </a:prstGeom>
        <a:solidFill>
          <a:schemeClr val="accent2">
            <a:hueOff val="-808535"/>
            <a:satOff val="-46627"/>
            <a:lumOff val="4793"/>
            <a:alphaOff val="0"/>
          </a:schemeClr>
        </a:solidFill>
        <a:ln w="12700" cap="flat" cmpd="sng" algn="ctr">
          <a:solidFill>
            <a:schemeClr val="accent2">
              <a:hueOff val="-808535"/>
              <a:satOff val="-46627"/>
              <a:lumOff val="479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C40A76-AF85-401F-915A-BFAA255B7287}">
      <dsp:nvSpPr>
        <dsp:cNvPr id="0" name=""/>
        <dsp:cNvSpPr/>
      </dsp:nvSpPr>
      <dsp:spPr>
        <a:xfrm>
          <a:off x="0" y="3012358"/>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Rank and Review Period						Aug 29- Sept 12</a:t>
          </a:r>
        </a:p>
      </dsp:txBody>
      <dsp:txXfrm>
        <a:off x="0" y="3012358"/>
        <a:ext cx="7323838" cy="602324"/>
      </dsp:txXfrm>
    </dsp:sp>
    <dsp:sp modelId="{2D6F4197-472A-4503-90D3-AB48E6B6C8D1}">
      <dsp:nvSpPr>
        <dsp:cNvPr id="0" name=""/>
        <dsp:cNvSpPr/>
      </dsp:nvSpPr>
      <dsp:spPr>
        <a:xfrm>
          <a:off x="0" y="3614682"/>
          <a:ext cx="7323838"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65C3BD-8901-48CB-8061-652BC67DE00A}">
      <dsp:nvSpPr>
        <dsp:cNvPr id="0" name=""/>
        <dsp:cNvSpPr/>
      </dsp:nvSpPr>
      <dsp:spPr>
        <a:xfrm>
          <a:off x="0" y="3614682"/>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Scores Released							September 14 							</a:t>
          </a:r>
        </a:p>
      </dsp:txBody>
      <dsp:txXfrm>
        <a:off x="0" y="3614682"/>
        <a:ext cx="7323838" cy="602324"/>
      </dsp:txXfrm>
    </dsp:sp>
    <dsp:sp modelId="{0EE102A8-CF71-4F54-A3D7-82A62FD82E6E}">
      <dsp:nvSpPr>
        <dsp:cNvPr id="0" name=""/>
        <dsp:cNvSpPr/>
      </dsp:nvSpPr>
      <dsp:spPr>
        <a:xfrm>
          <a:off x="0" y="4217007"/>
          <a:ext cx="7323838" cy="0"/>
        </a:xfrm>
        <a:prstGeom prst="line">
          <a:avLst/>
        </a:prstGeom>
        <a:solidFill>
          <a:schemeClr val="accent2">
            <a:hueOff val="-1131949"/>
            <a:satOff val="-65277"/>
            <a:lumOff val="6711"/>
            <a:alphaOff val="0"/>
          </a:schemeClr>
        </a:solidFill>
        <a:ln w="12700" cap="flat" cmpd="sng" algn="ctr">
          <a:solidFill>
            <a:schemeClr val="accent2">
              <a:hueOff val="-1131949"/>
              <a:satOff val="-65277"/>
              <a:lumOff val="67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BA58CF-7FC5-43AA-9D27-B5CD3475FB7D}">
      <dsp:nvSpPr>
        <dsp:cNvPr id="0" name=""/>
        <dsp:cNvSpPr/>
      </dsp:nvSpPr>
      <dsp:spPr>
        <a:xfrm>
          <a:off x="0" y="4217007"/>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Deadline for Scoring Appeals					September 16</a:t>
          </a:r>
        </a:p>
      </dsp:txBody>
      <dsp:txXfrm>
        <a:off x="0" y="4217007"/>
        <a:ext cx="7323838" cy="602324"/>
      </dsp:txXfrm>
    </dsp:sp>
    <dsp:sp modelId="{206F9A56-03A5-4CDC-89CC-837BA0C31B34}">
      <dsp:nvSpPr>
        <dsp:cNvPr id="0" name=""/>
        <dsp:cNvSpPr/>
      </dsp:nvSpPr>
      <dsp:spPr>
        <a:xfrm>
          <a:off x="0" y="4819331"/>
          <a:ext cx="7323838" cy="0"/>
        </a:xfrm>
        <a:prstGeom prst="line">
          <a:avLst/>
        </a:prstGeom>
        <a:solidFill>
          <a:schemeClr val="accent2">
            <a:hueOff val="-1293656"/>
            <a:satOff val="-74603"/>
            <a:lumOff val="7669"/>
            <a:alphaOff val="0"/>
          </a:schemeClr>
        </a:solidFill>
        <a:ln w="12700" cap="flat" cmpd="sng" algn="ctr">
          <a:solidFill>
            <a:schemeClr val="accent2">
              <a:hueOff val="-1293656"/>
              <a:satOff val="-74603"/>
              <a:lumOff val="76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138D9F-8DD9-4975-8E8A-316391663309}">
      <dsp:nvSpPr>
        <dsp:cNvPr id="0" name=""/>
        <dsp:cNvSpPr/>
      </dsp:nvSpPr>
      <dsp:spPr>
        <a:xfrm>
          <a:off x="0" y="4819331"/>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Collaborative Application and Project Applications Posted		September 28</a:t>
          </a:r>
        </a:p>
      </dsp:txBody>
      <dsp:txXfrm>
        <a:off x="0" y="4819331"/>
        <a:ext cx="7323838" cy="602324"/>
      </dsp:txXfrm>
    </dsp:sp>
    <dsp:sp modelId="{7D191650-D8AB-42A2-8B68-8B31E1276E01}">
      <dsp:nvSpPr>
        <dsp:cNvPr id="0" name=""/>
        <dsp:cNvSpPr/>
      </dsp:nvSpPr>
      <dsp:spPr>
        <a:xfrm>
          <a:off x="0" y="5421656"/>
          <a:ext cx="7323838"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8E717-4D0E-4555-9188-CF5B335D9F39}">
      <dsp:nvSpPr>
        <dsp:cNvPr id="0" name=""/>
        <dsp:cNvSpPr/>
      </dsp:nvSpPr>
      <dsp:spPr>
        <a:xfrm>
          <a:off x="0" y="5421656"/>
          <a:ext cx="7323838" cy="60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CoC Submits Final Collaborative Application in E-Snaps		September 29</a:t>
          </a:r>
        </a:p>
      </dsp:txBody>
      <dsp:txXfrm>
        <a:off x="0" y="5421656"/>
        <a:ext cx="7323838" cy="6023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BB6208-5A6B-41FD-84F4-C226C06D9896}" type="datetimeFigureOut">
              <a:rPr lang="en-US" smtClean="0"/>
              <a:t>8/18/2022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AD81F-048C-43B3-987A-5161EAE4EAEA}" type="slidenum">
              <a:rPr lang="en-US" smtClean="0"/>
              <a:t>‹#›</a:t>
            </a:fld>
            <a:endParaRPr lang="en-US"/>
          </a:p>
        </p:txBody>
      </p:sp>
    </p:spTree>
    <p:extLst>
      <p:ext uri="{BB962C8B-B14F-4D97-AF65-F5344CB8AC3E}">
        <p14:creationId xmlns:p14="http://schemas.microsoft.com/office/powerpoint/2010/main" val="981567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AD81F-048C-43B3-987A-5161EAE4EAEA}" type="slidenum">
              <a:rPr lang="en-US" smtClean="0"/>
              <a:t>13</a:t>
            </a:fld>
            <a:endParaRPr lang="en-US"/>
          </a:p>
        </p:txBody>
      </p:sp>
    </p:spTree>
    <p:extLst>
      <p:ext uri="{BB962C8B-B14F-4D97-AF65-F5344CB8AC3E}">
        <p14:creationId xmlns:p14="http://schemas.microsoft.com/office/powerpoint/2010/main" val="200396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2D38A-CF04-7979-5465-81806B9C5A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7C9234-34B8-ABC3-7F49-D6266577CA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E4359A-6AFB-1CA7-F013-B939760E8471}"/>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6C2CD470-F219-E49D-D001-7A42114942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7F661-64E5-ABB2-D32F-2C0B77C79161}"/>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235983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67E76-4C29-0BA6-006A-5D0523BD25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F1DDAC-AFE8-E257-AACC-196FF4797B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9F3149-2889-B24B-9F37-95A88D440253}"/>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55603013-9DE9-58A8-8013-6EAAEA46DD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7E293-6DD6-259F-0898-8A68071BA7F6}"/>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351227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C90302-286E-ACE9-AB61-59E526DEAA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063783-879A-1A6E-242C-FC5AB6E065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E22064-FBE5-EFCC-1E01-983512EB4AAC}"/>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D4F462C3-BC34-868C-0838-BE62DEECC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C75B22-9F8A-5658-9C9A-0F6335D33286}"/>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349734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C5EC-0D67-C697-1E7B-DCE6FDC69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21DE00-6FF1-E8FA-A561-1443138797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CC2CDC-F259-E4A6-4535-9BEB51288766}"/>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9FC3E41B-E0CC-6FE7-2381-4EF5D2412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1CF786-A82C-754E-C1AC-F1894DB942B9}"/>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2148340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E1F57-3B3F-31A2-ABD0-DF5FD55471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0B8371-9BAF-68DE-47D1-E29EBA2879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1921A2-21E5-1329-EDDA-D9C87EF493E2}"/>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56F23D8E-CE68-6CF1-83E4-40B90F656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B825D-137F-13C4-D3FC-5EC276C95B81}"/>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419454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2472-290B-89FC-6239-F27B4AAE7D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A1FF83-55F2-8C3A-F3A8-C97BEB6F49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99EDB9-D3E8-DBE4-6C27-82A3C54F8A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B233A7-1A6D-71F6-FFF1-95C1B6DACDD6}"/>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6" name="Footer Placeholder 5">
            <a:extLst>
              <a:ext uri="{FF2B5EF4-FFF2-40B4-BE49-F238E27FC236}">
                <a16:creationId xmlns:a16="http://schemas.microsoft.com/office/drawing/2014/main" id="{F86307BF-BBED-1A43-B98A-15C1879D31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D5F2BB-791E-BE66-87E2-FDF16A37B765}"/>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381573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FA10E-9EDD-D66E-8404-314A7F94BF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D7E369-D25D-AD8F-05E7-5A71167FD8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57B487-80C6-5F2B-759F-2918802BE0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3E92CA-1A3C-2C5C-0943-5C4AD6D503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69122D-7401-4867-EEF4-D76E5505E3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B7B5FE-161E-123D-958D-8A814330B85B}"/>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8" name="Footer Placeholder 7">
            <a:extLst>
              <a:ext uri="{FF2B5EF4-FFF2-40B4-BE49-F238E27FC236}">
                <a16:creationId xmlns:a16="http://schemas.microsoft.com/office/drawing/2014/main" id="{1D53E5E0-CE5E-DE41-CFD5-EE69817C50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868250-F69B-E11E-1843-2728F9D4494C}"/>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54026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1E1EF-B50A-311D-119D-4E9FF361E4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9E8E39-0381-1584-B828-FC18CEAEFBE7}"/>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4" name="Footer Placeholder 3">
            <a:extLst>
              <a:ext uri="{FF2B5EF4-FFF2-40B4-BE49-F238E27FC236}">
                <a16:creationId xmlns:a16="http://schemas.microsoft.com/office/drawing/2014/main" id="{961001C9-E868-E0B8-9D2C-718318D8E8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619325-77A1-9EB7-DB0F-5C8F0A6D94DE}"/>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280525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279157-5681-AC2B-A46C-6A7EF833EE1C}"/>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3" name="Footer Placeholder 2">
            <a:extLst>
              <a:ext uri="{FF2B5EF4-FFF2-40B4-BE49-F238E27FC236}">
                <a16:creationId xmlns:a16="http://schemas.microsoft.com/office/drawing/2014/main" id="{665B6C92-5FB7-A2E9-F534-F0D99FEDD5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0BAAA1-829A-AFAC-97B8-320C16919E4B}"/>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4234642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3E298-4095-A6C9-3921-2849A1FEE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D19D84-5229-0C60-C26D-37F540560E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AF7CB3-F8FD-C7FF-154E-603D5FC4B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746F37-2A47-F3B8-C43B-9382832D856F}"/>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6" name="Footer Placeholder 5">
            <a:extLst>
              <a:ext uri="{FF2B5EF4-FFF2-40B4-BE49-F238E27FC236}">
                <a16:creationId xmlns:a16="http://schemas.microsoft.com/office/drawing/2014/main" id="{7EEBE718-D763-E700-FAEC-A66CBBCCFC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D92679-82BB-F5CB-B26C-73FD2D7D9587}"/>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266783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34F53-3A18-6219-F070-23757E1069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E17673-91A4-B461-6FA5-C682AE3680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FA9134-9B6F-858D-8039-43E39000D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83FC0-F007-3E37-7346-D221F1D0CFC9}"/>
              </a:ext>
            </a:extLst>
          </p:cNvPr>
          <p:cNvSpPr>
            <a:spLocks noGrp="1"/>
          </p:cNvSpPr>
          <p:nvPr>
            <p:ph type="dt" sz="half" idx="10"/>
          </p:nvPr>
        </p:nvSpPr>
        <p:spPr/>
        <p:txBody>
          <a:bodyPr/>
          <a:lstStyle/>
          <a:p>
            <a:fld id="{8FA57419-0EFE-462F-B970-F9B15C7F50D7}" type="datetimeFigureOut">
              <a:rPr lang="en-US" smtClean="0"/>
              <a:t>8/18/2022</a:t>
            </a:fld>
            <a:endParaRPr lang="en-US"/>
          </a:p>
        </p:txBody>
      </p:sp>
      <p:sp>
        <p:nvSpPr>
          <p:cNvPr id="6" name="Footer Placeholder 5">
            <a:extLst>
              <a:ext uri="{FF2B5EF4-FFF2-40B4-BE49-F238E27FC236}">
                <a16:creationId xmlns:a16="http://schemas.microsoft.com/office/drawing/2014/main" id="{F5BAF2EC-5908-2B68-F744-8844DE7A7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7850FB-1F64-A1FE-892E-E6421D115111}"/>
              </a:ext>
            </a:extLst>
          </p:cNvPr>
          <p:cNvSpPr>
            <a:spLocks noGrp="1"/>
          </p:cNvSpPr>
          <p:nvPr>
            <p:ph type="sldNum" sz="quarter" idx="12"/>
          </p:nvPr>
        </p:nvSpPr>
        <p:spPr/>
        <p:txBody>
          <a:bodyPr/>
          <a:lstStyle/>
          <a:p>
            <a:fld id="{93E763DB-71D3-4664-9CE2-01A2247FD0C5}" type="slidenum">
              <a:rPr lang="en-US" smtClean="0"/>
              <a:t>‹#›</a:t>
            </a:fld>
            <a:endParaRPr lang="en-US"/>
          </a:p>
        </p:txBody>
      </p:sp>
    </p:spTree>
    <p:extLst>
      <p:ext uri="{BB962C8B-B14F-4D97-AF65-F5344CB8AC3E}">
        <p14:creationId xmlns:p14="http://schemas.microsoft.com/office/powerpoint/2010/main" val="224382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231067-1DCE-B004-D36E-A0D439FD7F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D53F2B-EE2D-BB64-E165-32E9F9902E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98F46F-26DA-D779-135A-10DEF57072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57419-0EFE-462F-B970-F9B15C7F50D7}" type="datetimeFigureOut">
              <a:rPr lang="en-US" smtClean="0"/>
              <a:t>8/18/2022</a:t>
            </a:fld>
            <a:endParaRPr lang="en-US"/>
          </a:p>
        </p:txBody>
      </p:sp>
      <p:sp>
        <p:nvSpPr>
          <p:cNvPr id="5" name="Footer Placeholder 4">
            <a:extLst>
              <a:ext uri="{FF2B5EF4-FFF2-40B4-BE49-F238E27FC236}">
                <a16:creationId xmlns:a16="http://schemas.microsoft.com/office/drawing/2014/main" id="{A0216DB4-1A21-602B-021F-A2F505143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6AE456-B8FE-E3EC-E040-464243FD1A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763DB-71D3-4664-9CE2-01A2247FD0C5}" type="slidenum">
              <a:rPr lang="en-US" smtClean="0"/>
              <a:t>‹#›</a:t>
            </a:fld>
            <a:endParaRPr lang="en-US"/>
          </a:p>
        </p:txBody>
      </p:sp>
    </p:spTree>
    <p:extLst>
      <p:ext uri="{BB962C8B-B14F-4D97-AF65-F5344CB8AC3E}">
        <p14:creationId xmlns:p14="http://schemas.microsoft.com/office/powerpoint/2010/main" val="3323341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stolmie@Nashville-MDH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6CDE3CE-FB13-DC3E-6C28-7219C7AF2362}"/>
              </a:ext>
            </a:extLst>
          </p:cNvPr>
          <p:cNvSpPr>
            <a:spLocks noGrp="1"/>
          </p:cNvSpPr>
          <p:nvPr>
            <p:ph type="subTitle" idx="1"/>
          </p:nvPr>
        </p:nvSpPr>
        <p:spPr>
          <a:xfrm>
            <a:off x="1524000" y="3024996"/>
            <a:ext cx="9144000" cy="2232804"/>
          </a:xfrm>
        </p:spPr>
        <p:txBody>
          <a:bodyPr>
            <a:normAutofit lnSpcReduction="10000"/>
          </a:bodyPr>
          <a:lstStyle/>
          <a:p>
            <a:r>
              <a:rPr lang="en-US" b="1" dirty="0"/>
              <a:t>Continuum of Care (CoC)</a:t>
            </a:r>
          </a:p>
          <a:p>
            <a:r>
              <a:rPr lang="en-US" b="1" dirty="0"/>
              <a:t> Notice of Funding Opportunity (“NOFO”) Webinar </a:t>
            </a:r>
          </a:p>
          <a:p>
            <a:r>
              <a:rPr lang="en-US" b="1" dirty="0"/>
              <a:t>Wednesday, August 17  9-10:30</a:t>
            </a:r>
          </a:p>
          <a:p>
            <a:r>
              <a:rPr lang="en-US" dirty="0"/>
              <a:t>New funding for DV Bonus &amp; CoC Bonus </a:t>
            </a:r>
          </a:p>
          <a:p>
            <a:r>
              <a:rPr lang="en-US" dirty="0"/>
              <a:t>&amp; Renewal Funding</a:t>
            </a:r>
          </a:p>
        </p:txBody>
      </p:sp>
      <p:pic>
        <p:nvPicPr>
          <p:cNvPr id="4" name="Picture 3">
            <a:extLst>
              <a:ext uri="{FF2B5EF4-FFF2-40B4-BE49-F238E27FC236}">
                <a16:creationId xmlns:a16="http://schemas.microsoft.com/office/drawing/2014/main" id="{98C4BFE7-A04F-C36F-E92E-0B8EC4F84F6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981529" y="248445"/>
            <a:ext cx="1655762" cy="1655762"/>
          </a:xfrm>
          <a:prstGeom prst="rect">
            <a:avLst/>
          </a:prstGeom>
        </p:spPr>
      </p:pic>
      <p:pic>
        <p:nvPicPr>
          <p:cNvPr id="5" name="Picture 4">
            <a:extLst>
              <a:ext uri="{FF2B5EF4-FFF2-40B4-BE49-F238E27FC236}">
                <a16:creationId xmlns:a16="http://schemas.microsoft.com/office/drawing/2014/main" id="{3C858CCF-6A52-FF9B-E734-5495036E0B5C}"/>
              </a:ext>
            </a:extLst>
          </p:cNvPr>
          <p:cNvPicPr>
            <a:picLocks noChangeAspect="1"/>
          </p:cNvPicPr>
          <p:nvPr/>
        </p:nvPicPr>
        <p:blipFill>
          <a:blip r:embed="rId3"/>
          <a:stretch>
            <a:fillRect/>
          </a:stretch>
        </p:blipFill>
        <p:spPr>
          <a:xfrm>
            <a:off x="708843" y="113993"/>
            <a:ext cx="1924665" cy="1924665"/>
          </a:xfrm>
          <a:prstGeom prst="rect">
            <a:avLst/>
          </a:prstGeom>
        </p:spPr>
      </p:pic>
      <p:pic>
        <p:nvPicPr>
          <p:cNvPr id="7" name="Picture 6">
            <a:extLst>
              <a:ext uri="{FF2B5EF4-FFF2-40B4-BE49-F238E27FC236}">
                <a16:creationId xmlns:a16="http://schemas.microsoft.com/office/drawing/2014/main" id="{B8FBBD78-09DB-DDFE-8717-62E0BA125092}"/>
              </a:ext>
            </a:extLst>
          </p:cNvPr>
          <p:cNvPicPr>
            <a:picLocks noChangeAspect="1"/>
          </p:cNvPicPr>
          <p:nvPr/>
        </p:nvPicPr>
        <p:blipFill>
          <a:blip r:embed="rId4"/>
          <a:stretch>
            <a:fillRect/>
          </a:stretch>
        </p:blipFill>
        <p:spPr>
          <a:xfrm>
            <a:off x="8247498" y="300037"/>
            <a:ext cx="2952750" cy="1552575"/>
          </a:xfrm>
          <a:prstGeom prst="rect">
            <a:avLst/>
          </a:prstGeom>
        </p:spPr>
      </p:pic>
    </p:spTree>
    <p:extLst>
      <p:ext uri="{BB962C8B-B14F-4D97-AF65-F5344CB8AC3E}">
        <p14:creationId xmlns:p14="http://schemas.microsoft.com/office/powerpoint/2010/main" val="2020076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FCA0F-C529-40D3-991A-7780636C6A8C}"/>
              </a:ext>
            </a:extLst>
          </p:cNvPr>
          <p:cNvSpPr>
            <a:spLocks noGrp="1"/>
          </p:cNvSpPr>
          <p:nvPr>
            <p:ph type="title"/>
          </p:nvPr>
        </p:nvSpPr>
        <p:spPr/>
        <p:txBody>
          <a:bodyPr/>
          <a:lstStyle/>
          <a:p>
            <a:r>
              <a:rPr lang="en-US" dirty="0"/>
              <a:t>Dedicated Plus (“Chronic Lite”)</a:t>
            </a:r>
          </a:p>
        </p:txBody>
      </p:sp>
      <p:sp>
        <p:nvSpPr>
          <p:cNvPr id="3" name="Content Placeholder 2">
            <a:extLst>
              <a:ext uri="{FF2B5EF4-FFF2-40B4-BE49-F238E27FC236}">
                <a16:creationId xmlns:a16="http://schemas.microsoft.com/office/drawing/2014/main" id="{47A56214-7B99-4832-B8B8-963FB98F376A}"/>
              </a:ext>
            </a:extLst>
          </p:cNvPr>
          <p:cNvSpPr>
            <a:spLocks noGrp="1"/>
          </p:cNvSpPr>
          <p:nvPr>
            <p:ph idx="1"/>
          </p:nvPr>
        </p:nvSpPr>
        <p:spPr/>
        <p:txBody>
          <a:bodyPr>
            <a:normAutofit fontScale="55000" lnSpcReduction="20000"/>
          </a:bodyPr>
          <a:lstStyle/>
          <a:p>
            <a:pPr marL="0" marR="0">
              <a:lnSpc>
                <a:spcPct val="115000"/>
              </a:lnSpc>
              <a:spcBef>
                <a:spcPts val="0"/>
              </a:spcBef>
              <a:spcAft>
                <a:spcPts val="1000"/>
              </a:spcAft>
            </a:pPr>
            <a:r>
              <a:rPr lang="en-US" sz="2800" b="1" u="sng" dirty="0" err="1">
                <a:effectLst/>
                <a:latin typeface="Calibri" panose="020F0502020204030204" pitchFamily="34" charset="0"/>
                <a:ea typeface="Times New Roman" panose="02020603050405020304" pitchFamily="18" charset="0"/>
                <a:cs typeface="Times New Roman" panose="02020603050405020304" pitchFamily="18" charset="0"/>
              </a:rPr>
              <a:t>DedicatedPLUS</a:t>
            </a:r>
            <a:r>
              <a:rPr lang="en-US" sz="2800" b="1" u="sng"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 A </a:t>
            </a:r>
            <a:r>
              <a:rPr lang="en-US" sz="2800" b="1" dirty="0" err="1">
                <a:effectLst/>
                <a:latin typeface="Calibri" panose="020F0502020204030204" pitchFamily="34" charset="0"/>
                <a:ea typeface="Times New Roman" panose="02020603050405020304" pitchFamily="18" charset="0"/>
                <a:cs typeface="Times New Roman" panose="02020603050405020304" pitchFamily="18" charset="0"/>
              </a:rPr>
              <a:t>DedicatedPLUS</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project is a permanent supportive housing (PH-PSH) project where 100% of the beds are dedicated to serve individuals, households with children, and unaccompanied youth that at intake are:</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(1) experiencing chronic homelessness (CH); </a:t>
            </a:r>
            <a:r>
              <a:rPr lang="en-US" b="1" dirty="0">
                <a:highlight>
                  <a:srgbClr val="FFFF00"/>
                </a:highlight>
                <a:latin typeface="Calibri" panose="020F0502020204030204" pitchFamily="34" charset="0"/>
                <a:ea typeface="Times New Roman" panose="02020603050405020304" pitchFamily="18" charset="0"/>
                <a:cs typeface="Times New Roman" panose="02020603050405020304" pitchFamily="18" charset="0"/>
              </a:rPr>
              <a:t>OR</a:t>
            </a:r>
            <a:endParaRPr lang="en-US" sz="2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(2) residing in a Transitional Housing (TH) project that will be eliminated and were chronically homeless when entered TH project; or</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(3) </a:t>
            </a:r>
            <a:r>
              <a:rPr lang="en-US" sz="2800" b="1"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residing in Emergency Shelter or unsheltered location and had been enrolled in a PSH or RRH project (having met CH criteria upon entering) within the last year, but were unable to maintain housing placement</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or</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(4) </a:t>
            </a:r>
            <a:r>
              <a:rPr lang="en-US" sz="2800" b="1"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residing in TH funded by a Joint TH and Rapid Re-Housing (PH-RRH) component project and who were experiencing chronic homelessness prior to entering the project</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or</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(5) </a:t>
            </a:r>
            <a:r>
              <a:rPr lang="en-US" sz="2800" b="1"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residing in Emergency Shelter or unsheltered location for at least 12 months in the last three years, but have not done so on four separate occasions </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and the individual or head of household meets the definition of ‘homeless individual with a disability’; or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(6) receiving assistance through a Department of Veterans Affairs (VA)-funded homeless assistance program and met one of the above criteria at initial intake to the VA's homeless assistance system.</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9454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1">
            <a:extLst>
              <a:ext uri="{FF2B5EF4-FFF2-40B4-BE49-F238E27FC236}">
                <a16:creationId xmlns:a16="http://schemas.microsoft.com/office/drawing/2014/main" id="{CBF2B019-5032-334C-125B-37B8AD86F5B2}"/>
              </a:ext>
            </a:extLst>
          </p:cNvPr>
          <p:cNvPicPr>
            <a:picLocks noChangeAspect="1"/>
          </p:cNvPicPr>
          <p:nvPr/>
        </p:nvPicPr>
        <p:blipFill>
          <a:blip r:embed="rId2"/>
          <a:stretch>
            <a:fillRect/>
          </a:stretch>
        </p:blipFill>
        <p:spPr>
          <a:xfrm>
            <a:off x="8970123" y="5855141"/>
            <a:ext cx="2847079" cy="774259"/>
          </a:xfrm>
          <a:prstGeom prst="rect">
            <a:avLst/>
          </a:prstGeom>
        </p:spPr>
      </p:pic>
      <p:sp>
        <p:nvSpPr>
          <p:cNvPr id="4" name="Content Placeholder 3">
            <a:extLst>
              <a:ext uri="{FF2B5EF4-FFF2-40B4-BE49-F238E27FC236}">
                <a16:creationId xmlns:a16="http://schemas.microsoft.com/office/drawing/2014/main" id="{0BF76B98-5CF4-4E5B-BB6E-AD5D40651599}"/>
              </a:ext>
            </a:extLst>
          </p:cNvPr>
          <p:cNvSpPr>
            <a:spLocks noGrp="1"/>
          </p:cNvSpPr>
          <p:nvPr>
            <p:ph idx="1"/>
          </p:nvPr>
        </p:nvSpPr>
        <p:spPr/>
        <p:txBody>
          <a:bodyPr/>
          <a:lstStyle/>
          <a:p>
            <a:pPr marL="0" indent="0">
              <a:buNone/>
            </a:pPr>
            <a:r>
              <a:rPr lang="en-US" dirty="0"/>
              <a:t>CoC &amp; DV Bonus Projects</a:t>
            </a:r>
          </a:p>
          <a:p>
            <a:endParaRPr lang="en-US" dirty="0"/>
          </a:p>
          <a:p>
            <a:r>
              <a:rPr lang="en-US" dirty="0"/>
              <a:t>1 or &gt; 1 project app ok for both- except only one DV-CE</a:t>
            </a:r>
          </a:p>
          <a:p>
            <a:r>
              <a:rPr lang="en-US" dirty="0"/>
              <a:t>Nashville earns points if at least 1 new project commits 25% leverage for housing units &amp; health care value.  Both housing &amp; health care can be in 1 project, can be in 2 separate new projects</a:t>
            </a:r>
          </a:p>
          <a:p>
            <a:r>
              <a:rPr lang="en-US" dirty="0"/>
              <a:t>DV Bonus- applicant agency does not have to be DV provider</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294776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C09698-2616-4475-970D-EB5FB8605595}"/>
              </a:ext>
            </a:extLst>
          </p:cNvPr>
          <p:cNvSpPr>
            <a:spLocks noGrp="1"/>
          </p:cNvSpPr>
          <p:nvPr>
            <p:ph type="title"/>
          </p:nvPr>
        </p:nvSpPr>
        <p:spPr>
          <a:xfrm>
            <a:off x="838200" y="556995"/>
            <a:ext cx="10515600" cy="1133693"/>
          </a:xfrm>
        </p:spPr>
        <p:txBody>
          <a:bodyPr>
            <a:normAutofit/>
          </a:bodyPr>
          <a:lstStyle/>
          <a:p>
            <a:r>
              <a:rPr lang="en-US" sz="3600"/>
              <a:t>What HUD is Looking for in Community Responses - System Level Elements</a:t>
            </a:r>
          </a:p>
        </p:txBody>
      </p:sp>
      <p:graphicFrame>
        <p:nvGraphicFramePr>
          <p:cNvPr id="16" name="Content Placeholder 2">
            <a:extLst>
              <a:ext uri="{FF2B5EF4-FFF2-40B4-BE49-F238E27FC236}">
                <a16:creationId xmlns:a16="http://schemas.microsoft.com/office/drawing/2014/main" id="{20B001BC-0DD7-3A4D-DB99-DD64E6151E43}"/>
              </a:ext>
            </a:extLst>
          </p:cNvPr>
          <p:cNvGraphicFramePr>
            <a:graphicFrameLocks noGrp="1"/>
          </p:cNvGraphicFramePr>
          <p:nvPr>
            <p:ph idx="1"/>
            <p:extLst>
              <p:ext uri="{D42A27DB-BD31-4B8C-83A1-F6EECF244321}">
                <p14:modId xmlns:p14="http://schemas.microsoft.com/office/powerpoint/2010/main" val="32536165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F8F8D8FB-793E-6518-ADBF-5E76F95E4272}"/>
              </a:ext>
            </a:extLst>
          </p:cNvPr>
          <p:cNvPicPr>
            <a:picLocks noChangeAspect="1"/>
          </p:cNvPicPr>
          <p:nvPr/>
        </p:nvPicPr>
        <p:blipFill>
          <a:blip r:embed="rId7"/>
          <a:stretch>
            <a:fillRect/>
          </a:stretch>
        </p:blipFill>
        <p:spPr>
          <a:xfrm>
            <a:off x="9207589" y="5913875"/>
            <a:ext cx="2847079" cy="774259"/>
          </a:xfrm>
          <a:prstGeom prst="rect">
            <a:avLst/>
          </a:prstGeom>
        </p:spPr>
      </p:pic>
    </p:spTree>
    <p:extLst>
      <p:ext uri="{BB962C8B-B14F-4D97-AF65-F5344CB8AC3E}">
        <p14:creationId xmlns:p14="http://schemas.microsoft.com/office/powerpoint/2010/main" val="3641901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5E1D-2882-EE63-7DC4-8DD643183B7E}"/>
              </a:ext>
            </a:extLst>
          </p:cNvPr>
          <p:cNvSpPr>
            <a:spLocks noGrp="1"/>
          </p:cNvSpPr>
          <p:nvPr>
            <p:ph type="title"/>
          </p:nvPr>
        </p:nvSpPr>
        <p:spPr>
          <a:xfrm>
            <a:off x="648929" y="629266"/>
            <a:ext cx="3667039" cy="5506358"/>
          </a:xfrm>
        </p:spPr>
        <p:txBody>
          <a:bodyPr>
            <a:normAutofit/>
          </a:bodyPr>
          <a:lstStyle/>
          <a:p>
            <a:r>
              <a:rPr lang="en-US" sz="4000" dirty="0"/>
              <a:t>What HUD is Looking for in Community Responses </a:t>
            </a:r>
            <a:br>
              <a:rPr lang="en-US" sz="4000" dirty="0"/>
            </a:br>
            <a:br>
              <a:rPr lang="en-US" sz="4000" dirty="0"/>
            </a:br>
            <a:r>
              <a:rPr lang="en-US" sz="4000" dirty="0"/>
              <a:t>Program Components</a:t>
            </a:r>
          </a:p>
        </p:txBody>
      </p:sp>
      <p:sp>
        <p:nvSpPr>
          <p:cNvPr id="16" name="Rectangle 15">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8267"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A80406FD-5613-C4A4-3F7C-8E2CDCE6B718}"/>
              </a:ext>
            </a:extLst>
          </p:cNvPr>
          <p:cNvGraphicFramePr>
            <a:graphicFrameLocks noGrp="1"/>
          </p:cNvGraphicFramePr>
          <p:nvPr>
            <p:ph idx="1"/>
            <p:extLst>
              <p:ext uri="{D42A27DB-BD31-4B8C-83A1-F6EECF244321}">
                <p14:modId xmlns:p14="http://schemas.microsoft.com/office/powerpoint/2010/main" val="3205122103"/>
              </p:ext>
            </p:extLst>
          </p:nvPr>
        </p:nvGraphicFramePr>
        <p:xfrm>
          <a:off x="5285232" y="722376"/>
          <a:ext cx="6263640" cy="5413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7D215C2E-E541-41B1-A3B3-CA3E25F237FC}"/>
              </a:ext>
            </a:extLst>
          </p:cNvPr>
          <p:cNvPicPr>
            <a:picLocks noChangeAspect="1"/>
          </p:cNvPicPr>
          <p:nvPr/>
        </p:nvPicPr>
        <p:blipFill>
          <a:blip r:embed="rId8"/>
          <a:stretch>
            <a:fillRect/>
          </a:stretch>
        </p:blipFill>
        <p:spPr>
          <a:xfrm>
            <a:off x="127308" y="6083741"/>
            <a:ext cx="2847079" cy="774259"/>
          </a:xfrm>
          <a:prstGeom prst="rect">
            <a:avLst/>
          </a:prstGeom>
        </p:spPr>
      </p:pic>
    </p:spTree>
    <p:extLst>
      <p:ext uri="{BB962C8B-B14F-4D97-AF65-F5344CB8AC3E}">
        <p14:creationId xmlns:p14="http://schemas.microsoft.com/office/powerpoint/2010/main" val="1305530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1BD37E-D052-B819-85B0-3B2E620B0F5F}"/>
              </a:ext>
            </a:extLst>
          </p:cNvPr>
          <p:cNvSpPr>
            <a:spLocks noGrp="1"/>
          </p:cNvSpPr>
          <p:nvPr>
            <p:ph type="title"/>
          </p:nvPr>
        </p:nvSpPr>
        <p:spPr>
          <a:xfrm>
            <a:off x="838200" y="365125"/>
            <a:ext cx="10515600" cy="1325563"/>
          </a:xfrm>
        </p:spPr>
        <p:txBody>
          <a:bodyPr>
            <a:normAutofit/>
          </a:bodyPr>
          <a:lstStyle/>
          <a:p>
            <a:r>
              <a:rPr lang="en-US" sz="5400"/>
              <a:t>Eligible Project Types</a:t>
            </a:r>
            <a:endParaRPr lang="en-US"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2ED6F9-19F3-CC46-7F37-FF1EED5B9D9F}"/>
              </a:ext>
            </a:extLst>
          </p:cNvPr>
          <p:cNvSpPr>
            <a:spLocks noGrp="1"/>
          </p:cNvSpPr>
          <p:nvPr>
            <p:ph idx="1"/>
          </p:nvPr>
        </p:nvSpPr>
        <p:spPr>
          <a:xfrm>
            <a:off x="838200" y="1929384"/>
            <a:ext cx="10515600" cy="4251960"/>
          </a:xfrm>
        </p:spPr>
        <p:txBody>
          <a:bodyPr>
            <a:normAutofit fontScale="85000" lnSpcReduction="20000"/>
          </a:bodyPr>
          <a:lstStyle/>
          <a:p>
            <a:r>
              <a:rPr lang="en-US" sz="2200" dirty="0"/>
              <a:t>Permanent Housing- Permanent Supportive Housing (PSH)</a:t>
            </a:r>
          </a:p>
          <a:p>
            <a:pPr marL="0" marR="0" lvl="0" indent="0" algn="l" defTabSz="914400" rtl="0" eaLnBrk="1" fontAlgn="auto" latinLnBrk="0" hangingPunct="1">
              <a:lnSpc>
                <a:spcPct val="90000"/>
              </a:lnSpc>
              <a:spcBef>
                <a:spcPts val="0"/>
              </a:spcBef>
              <a:spcAft>
                <a:spcPts val="0"/>
              </a:spcAft>
              <a:buClrTx/>
              <a:buSzTx/>
              <a:buNone/>
              <a:tabLst/>
              <a:defRPr/>
            </a:pPr>
            <a:r>
              <a:rPr kumimoji="0" lang="en-US" sz="27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Provides indefinite leasing or rental assistance combined with supportive services for disabled persons experiencing homelessness so that they may live independently. For this NOFO, construction, renovation and acquisition are eligible.</a:t>
            </a:r>
            <a:endParaRPr kumimoji="0" lang="en-US" sz="2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indent="0">
              <a:buNone/>
            </a:pPr>
            <a:endParaRPr lang="en-US" sz="2200" dirty="0"/>
          </a:p>
          <a:p>
            <a:r>
              <a:rPr lang="en-US" sz="2200" dirty="0"/>
              <a:t>Permanent Housing- Rapid Rehousing (RRH)</a:t>
            </a:r>
          </a:p>
          <a:p>
            <a:pPr marL="0" indent="0">
              <a:buNone/>
            </a:pPr>
            <a:r>
              <a:rPr kumimoji="0" lang="en-US" sz="27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Housing search and relocation services &amp; short- and medium-term rental assistance to move homeless persons and families (with or without a disability) as rapidly as possible into housing.</a:t>
            </a:r>
            <a:endParaRPr kumimoji="0" lang="en-US" sz="2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indent="0">
              <a:buNone/>
            </a:pPr>
            <a:endParaRPr lang="en-US" sz="2200" dirty="0"/>
          </a:p>
          <a:p>
            <a:r>
              <a:rPr lang="en-US" sz="2200" dirty="0"/>
              <a:t>Joint Transitional Housing TH/ Rapid Rehousing RRH</a:t>
            </a: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 (services/rental assistance for &lt; 24 </a:t>
            </a:r>
            <a:r>
              <a:rPr kumimoji="0" lang="en-US" sz="2200" b="0" i="0" u="none" strike="noStrike" kern="1200" cap="none" spc="0" normalizeH="0" baseline="0" noProof="0" dirty="0" err="1">
                <a:ln>
                  <a:noFill/>
                </a:ln>
                <a:solidFill>
                  <a:prstClr val="black"/>
                </a:solidFill>
                <a:effectLst/>
                <a:uLnTx/>
                <a:uFillTx/>
                <a:latin typeface="Calibri" panose="020F0502020204030204"/>
                <a:ea typeface="+mn-ea"/>
                <a:cs typeface="+mn-cs"/>
              </a:rPr>
              <a:t>mo</a:t>
            </a: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2200" dirty="0"/>
          </a:p>
          <a:p>
            <a:r>
              <a:rPr lang="en-US" sz="2200" dirty="0"/>
              <a:t>Supportive Service Only (Coordinated Entry)</a:t>
            </a:r>
          </a:p>
          <a:p>
            <a:r>
              <a:rPr lang="en-US" sz="2200" dirty="0"/>
              <a:t>HMIS</a:t>
            </a:r>
          </a:p>
          <a:p>
            <a:r>
              <a:rPr lang="en-US" sz="2200" dirty="0"/>
              <a:t>CoC Planning – will not be ranked</a:t>
            </a:r>
          </a:p>
        </p:txBody>
      </p:sp>
    </p:spTree>
    <p:extLst>
      <p:ext uri="{BB962C8B-B14F-4D97-AF65-F5344CB8AC3E}">
        <p14:creationId xmlns:p14="http://schemas.microsoft.com/office/powerpoint/2010/main" val="1135697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D07C-C97C-4371-8817-8CE059BB9F01}"/>
              </a:ext>
            </a:extLst>
          </p:cNvPr>
          <p:cNvSpPr>
            <a:spLocks noGrp="1"/>
          </p:cNvSpPr>
          <p:nvPr>
            <p:ph type="title"/>
          </p:nvPr>
        </p:nvSpPr>
        <p:spPr/>
        <p:txBody>
          <a:bodyPr/>
          <a:lstStyle/>
          <a:p>
            <a:r>
              <a:rPr lang="en-US" dirty="0"/>
              <a:t>Eligible Activities</a:t>
            </a:r>
          </a:p>
        </p:txBody>
      </p:sp>
      <p:sp>
        <p:nvSpPr>
          <p:cNvPr id="3" name="Content Placeholder 2">
            <a:extLst>
              <a:ext uri="{FF2B5EF4-FFF2-40B4-BE49-F238E27FC236}">
                <a16:creationId xmlns:a16="http://schemas.microsoft.com/office/drawing/2014/main" id="{3229EE30-108F-47DA-B403-7034570D8628}"/>
              </a:ext>
            </a:extLst>
          </p:cNvPr>
          <p:cNvSpPr>
            <a:spLocks noGrp="1"/>
          </p:cNvSpPr>
          <p:nvPr>
            <p:ph idx="1"/>
          </p:nvPr>
        </p:nvSpPr>
        <p:spPr/>
        <p:txBody>
          <a:bodyPr/>
          <a:lstStyle/>
          <a:p>
            <a:r>
              <a:rPr lang="en-US" dirty="0"/>
              <a:t>Rental assistance</a:t>
            </a:r>
          </a:p>
          <a:p>
            <a:r>
              <a:rPr lang="en-US" dirty="0"/>
              <a:t>Operating costs</a:t>
            </a:r>
          </a:p>
          <a:p>
            <a:r>
              <a:rPr lang="en-US" dirty="0"/>
              <a:t>Acquisition, Rehabilitation, New construction</a:t>
            </a:r>
          </a:p>
          <a:p>
            <a:r>
              <a:rPr lang="en-US"/>
              <a:t>Leasing</a:t>
            </a:r>
            <a:endParaRPr lang="en-US" dirty="0"/>
          </a:p>
          <a:p>
            <a:r>
              <a:rPr lang="en-US" dirty="0"/>
              <a:t>Supportive Services in PSH or RRH</a:t>
            </a:r>
          </a:p>
          <a:p>
            <a:r>
              <a:rPr lang="en-US" dirty="0"/>
              <a:t>HMIS</a:t>
            </a:r>
          </a:p>
          <a:p>
            <a:r>
              <a:rPr lang="en-US" dirty="0"/>
              <a:t>Supportive Services Only- Coordinated Entry</a:t>
            </a:r>
          </a:p>
          <a:p>
            <a:r>
              <a:rPr lang="en-US" dirty="0"/>
              <a:t>CoC Planning </a:t>
            </a:r>
          </a:p>
        </p:txBody>
      </p:sp>
    </p:spTree>
    <p:extLst>
      <p:ext uri="{BB962C8B-B14F-4D97-AF65-F5344CB8AC3E}">
        <p14:creationId xmlns:p14="http://schemas.microsoft.com/office/powerpoint/2010/main" val="1259290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C8F07D-E169-82E1-EDBF-341AC683C536}"/>
              </a:ext>
            </a:extLst>
          </p:cNvPr>
          <p:cNvSpPr>
            <a:spLocks noGrp="1"/>
          </p:cNvSpPr>
          <p:nvPr>
            <p:ph type="title"/>
          </p:nvPr>
        </p:nvSpPr>
        <p:spPr>
          <a:xfrm>
            <a:off x="643467" y="321734"/>
            <a:ext cx="10905066" cy="1135737"/>
          </a:xfrm>
        </p:spPr>
        <p:txBody>
          <a:bodyPr>
            <a:normAutofit/>
          </a:bodyPr>
          <a:lstStyle/>
          <a:p>
            <a:r>
              <a:rPr lang="en-US" sz="2800" b="1" dirty="0"/>
              <a:t>Supportive Services eligible </a:t>
            </a:r>
            <a:r>
              <a:rPr lang="en-US" sz="2800" b="1" u="sng" dirty="0"/>
              <a:t>with</a:t>
            </a:r>
            <a:r>
              <a:rPr lang="en-US" sz="2800" b="1" dirty="0"/>
              <a:t> PSH &amp; RRH </a:t>
            </a:r>
          </a:p>
        </p:txBody>
      </p:sp>
      <p:sp>
        <p:nvSpPr>
          <p:cNvPr id="3" name="Content Placeholder 2">
            <a:extLst>
              <a:ext uri="{FF2B5EF4-FFF2-40B4-BE49-F238E27FC236}">
                <a16:creationId xmlns:a16="http://schemas.microsoft.com/office/drawing/2014/main" id="{4781F128-0A8E-E60C-93E2-3D56FB59D155}"/>
              </a:ext>
            </a:extLst>
          </p:cNvPr>
          <p:cNvSpPr>
            <a:spLocks noGrp="1"/>
          </p:cNvSpPr>
          <p:nvPr>
            <p:ph idx="1"/>
          </p:nvPr>
        </p:nvSpPr>
        <p:spPr>
          <a:xfrm>
            <a:off x="643467" y="1782981"/>
            <a:ext cx="10905066" cy="4393982"/>
          </a:xfrm>
        </p:spPr>
        <p:txBody>
          <a:bodyPr numCol="2">
            <a:normAutofit/>
          </a:bodyPr>
          <a:lstStyle/>
          <a:p>
            <a:pPr marL="0" indent="0">
              <a:buNone/>
            </a:pPr>
            <a:r>
              <a:rPr lang="en-US" sz="2000" b="1" dirty="0"/>
              <a:t>Eligible Support Services are:</a:t>
            </a:r>
          </a:p>
          <a:p>
            <a:pPr marL="0" indent="0">
              <a:buNone/>
            </a:pPr>
            <a:r>
              <a:rPr lang="en-US" sz="2000" dirty="0"/>
              <a:t>•	Annual Assessment of Services </a:t>
            </a:r>
          </a:p>
          <a:p>
            <a:pPr marL="0" indent="0">
              <a:buNone/>
            </a:pPr>
            <a:r>
              <a:rPr lang="en-US" sz="2000" dirty="0"/>
              <a:t>•	Moving costs  (1-time)</a:t>
            </a:r>
          </a:p>
          <a:p>
            <a:pPr marL="0" indent="0">
              <a:buNone/>
            </a:pPr>
            <a:r>
              <a:rPr lang="en-US" sz="2000" dirty="0"/>
              <a:t>•	Case management </a:t>
            </a:r>
          </a:p>
          <a:p>
            <a:pPr marL="0" indent="0">
              <a:buNone/>
            </a:pPr>
            <a:r>
              <a:rPr lang="en-US" sz="2000" dirty="0"/>
              <a:t>•	Childcare </a:t>
            </a:r>
          </a:p>
          <a:p>
            <a:pPr marL="0" indent="0">
              <a:buNone/>
            </a:pPr>
            <a:r>
              <a:rPr lang="en-US" sz="2000" dirty="0"/>
              <a:t>•	Education services </a:t>
            </a:r>
          </a:p>
          <a:p>
            <a:pPr marL="0" indent="0">
              <a:buNone/>
            </a:pPr>
            <a:r>
              <a:rPr lang="en-US" sz="2000" dirty="0"/>
              <a:t>•	Employment assistance and job	 	training </a:t>
            </a:r>
          </a:p>
          <a:p>
            <a:pPr marL="0" indent="0">
              <a:buNone/>
            </a:pPr>
            <a:r>
              <a:rPr lang="en-US" sz="2000" dirty="0"/>
              <a:t>•	Food </a:t>
            </a:r>
          </a:p>
          <a:p>
            <a:pPr marL="0" indent="0">
              <a:buNone/>
            </a:pPr>
            <a:r>
              <a:rPr lang="en-US" sz="2000" dirty="0"/>
              <a:t>•	Housing search and counseling services </a:t>
            </a:r>
          </a:p>
          <a:p>
            <a:pPr marL="0" indent="0">
              <a:buNone/>
            </a:pPr>
            <a:r>
              <a:rPr lang="en-US" sz="2000" dirty="0"/>
              <a:t>•	Legal services </a:t>
            </a:r>
          </a:p>
          <a:p>
            <a:pPr marL="0" indent="0">
              <a:buNone/>
            </a:pPr>
            <a:r>
              <a:rPr lang="en-US" sz="2000" dirty="0"/>
              <a:t>•	Life skills training </a:t>
            </a:r>
          </a:p>
          <a:p>
            <a:pPr marL="0" indent="0">
              <a:buNone/>
            </a:pPr>
            <a:r>
              <a:rPr lang="en-US" sz="2000" dirty="0"/>
              <a:t>•	Mental health services </a:t>
            </a:r>
          </a:p>
          <a:p>
            <a:pPr marL="0" indent="0">
              <a:buNone/>
            </a:pPr>
            <a:r>
              <a:rPr lang="en-US" sz="2000" dirty="0"/>
              <a:t>•	Outpatient health services </a:t>
            </a:r>
          </a:p>
          <a:p>
            <a:pPr marL="0" indent="0">
              <a:buNone/>
            </a:pPr>
            <a:r>
              <a:rPr lang="en-US" sz="2000" dirty="0"/>
              <a:t>•	Outreach services </a:t>
            </a:r>
          </a:p>
          <a:p>
            <a:pPr marL="0" indent="0">
              <a:buNone/>
            </a:pPr>
            <a:r>
              <a:rPr lang="en-US" sz="2000" dirty="0"/>
              <a:t>•	Substance abuse treatment 	services </a:t>
            </a:r>
          </a:p>
          <a:p>
            <a:pPr marL="0" indent="0">
              <a:buNone/>
            </a:pPr>
            <a:r>
              <a:rPr lang="en-US" sz="2000" dirty="0"/>
              <a:t>•	Transportation </a:t>
            </a:r>
          </a:p>
          <a:p>
            <a:pPr marL="0" indent="0">
              <a:buNone/>
            </a:pPr>
            <a:r>
              <a:rPr lang="en-US" sz="2000" dirty="0"/>
              <a:t>•	Utility deposits </a:t>
            </a:r>
          </a:p>
          <a:p>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01503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C3C78F-44DB-544A-8D1E-C5EC45D857BE}"/>
              </a:ext>
            </a:extLst>
          </p:cNvPr>
          <p:cNvSpPr>
            <a:spLocks noGrp="1"/>
          </p:cNvSpPr>
          <p:nvPr>
            <p:ph type="title"/>
          </p:nvPr>
        </p:nvSpPr>
        <p:spPr>
          <a:xfrm>
            <a:off x="686834" y="1153572"/>
            <a:ext cx="3200400" cy="4461163"/>
          </a:xfrm>
        </p:spPr>
        <p:txBody>
          <a:bodyPr>
            <a:normAutofit/>
          </a:bodyPr>
          <a:lstStyle/>
          <a:p>
            <a:r>
              <a:rPr lang="en-US" sz="4100" dirty="0">
                <a:solidFill>
                  <a:srgbClr val="FFFFFF"/>
                </a:solidFill>
              </a:rPr>
              <a:t>Threshold Requirements of HUD CoC Funded Projects </a:t>
            </a:r>
          </a:p>
        </p:txBody>
      </p:sp>
      <p:sp>
        <p:nvSpPr>
          <p:cNvPr id="31"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356E2CF-F945-001A-697A-5B143B9E4D53}"/>
              </a:ext>
            </a:extLst>
          </p:cNvPr>
          <p:cNvSpPr>
            <a:spLocks noGrp="1"/>
          </p:cNvSpPr>
          <p:nvPr>
            <p:ph idx="1"/>
          </p:nvPr>
        </p:nvSpPr>
        <p:spPr>
          <a:xfrm>
            <a:off x="4447308" y="319088"/>
            <a:ext cx="6906491" cy="6219824"/>
          </a:xfrm>
        </p:spPr>
        <p:txBody>
          <a:bodyPr anchor="ctr">
            <a:normAutofit/>
          </a:bodyPr>
          <a:lstStyle/>
          <a:p>
            <a:pPr marL="0" indent="0">
              <a:buNone/>
            </a:pPr>
            <a:r>
              <a:rPr lang="en-US" sz="2000" b="1" dirty="0"/>
              <a:t>All CoC funded projects are required to comply with all federal rules and regulations listed in the NOFO, as well as participate in the CoC. Requirements include (but are not limited to): </a:t>
            </a:r>
          </a:p>
          <a:p>
            <a:pPr marL="0" indent="0">
              <a:buNone/>
            </a:pPr>
            <a:r>
              <a:rPr lang="en-US" sz="2000" dirty="0"/>
              <a:t>• Provide the following documentation to HUD via agency’s e-snaps application to determine eligibility: HUD form 50070, HUD form 2880, Agency Code of Conduct, SAM Registration, and UEI (Unique Entity Identifier) number. Other documents may be required. </a:t>
            </a:r>
          </a:p>
          <a:p>
            <a:pPr marL="0" indent="0">
              <a:buNone/>
            </a:pPr>
            <a:r>
              <a:rPr lang="en-US" sz="2000" dirty="0"/>
              <a:t>• Utilize Housing First principles in the implementation of the project.</a:t>
            </a:r>
          </a:p>
          <a:p>
            <a:pPr marL="0" indent="0">
              <a:buNone/>
            </a:pPr>
            <a:r>
              <a:rPr lang="en-US" sz="2000" dirty="0"/>
              <a:t>• Participate in the CoC’s Coordinated Entry, follow all related policies and procedures, regular program-level attendance at Care Coordination Meetings. </a:t>
            </a:r>
          </a:p>
          <a:p>
            <a:pPr marL="0" indent="0">
              <a:buNone/>
            </a:pPr>
            <a:r>
              <a:rPr lang="en-US" sz="2000" dirty="0"/>
              <a:t>• Participate in Homeless Management Information System (HMIS) &amp; comply with all related policies and federal mandates </a:t>
            </a:r>
          </a:p>
          <a:p>
            <a:pPr marL="0" indent="0">
              <a:buNone/>
            </a:pPr>
            <a:r>
              <a:rPr lang="en-US" sz="2000" dirty="0"/>
              <a:t>• Participate in the CoC as an active member. </a:t>
            </a:r>
          </a:p>
          <a:p>
            <a:pPr marL="0" indent="0">
              <a:buNone/>
            </a:pPr>
            <a:endParaRPr lang="en-US" sz="2000" dirty="0"/>
          </a:p>
        </p:txBody>
      </p:sp>
    </p:spTree>
    <p:extLst>
      <p:ext uri="{BB962C8B-B14F-4D97-AF65-F5344CB8AC3E}">
        <p14:creationId xmlns:p14="http://schemas.microsoft.com/office/powerpoint/2010/main" val="4215977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312A8-639F-4319-AAD0-C2022022234A}"/>
              </a:ext>
            </a:extLst>
          </p:cNvPr>
          <p:cNvSpPr>
            <a:spLocks noGrp="1"/>
          </p:cNvSpPr>
          <p:nvPr>
            <p:ph type="title"/>
          </p:nvPr>
        </p:nvSpPr>
        <p:spPr/>
        <p:txBody>
          <a:bodyPr>
            <a:normAutofit/>
          </a:bodyPr>
          <a:lstStyle/>
          <a:p>
            <a:pPr algn="ctr"/>
            <a:r>
              <a:rPr lang="en-US" dirty="0"/>
              <a:t>HUD System Performance Measures</a:t>
            </a:r>
            <a:br>
              <a:rPr lang="en-US" dirty="0"/>
            </a:br>
            <a:r>
              <a:rPr lang="en-US" sz="1800" b="1" dirty="0">
                <a:solidFill>
                  <a:srgbClr val="000000"/>
                </a:solidFill>
                <a:effectLst/>
                <a:highlight>
                  <a:srgbClr val="FFFF00"/>
                </a:highlight>
                <a:latin typeface="Times New Roman" panose="02020603050405020304" pitchFamily="18" charset="0"/>
                <a:ea typeface="Calibri" panose="020F0502020204030204" pitchFamily="34" charset="0"/>
              </a:rPr>
              <a:t>This FY 2022 CoC NOFO significantly increases the </a:t>
            </a:r>
            <a:br>
              <a:rPr lang="en-US" sz="1800" b="1" dirty="0">
                <a:solidFill>
                  <a:srgbClr val="000000"/>
                </a:solidFill>
                <a:effectLst/>
                <a:highlight>
                  <a:srgbClr val="FFFF00"/>
                </a:highlight>
                <a:latin typeface="Times New Roman" panose="02020603050405020304" pitchFamily="18" charset="0"/>
                <a:ea typeface="Calibri" panose="020F0502020204030204" pitchFamily="34" charset="0"/>
              </a:rPr>
            </a:br>
            <a:r>
              <a:rPr lang="en-US" sz="1800" b="1" dirty="0">
                <a:solidFill>
                  <a:srgbClr val="000000"/>
                </a:solidFill>
                <a:effectLst/>
                <a:highlight>
                  <a:srgbClr val="FFFF00"/>
                </a:highlight>
                <a:latin typeface="Times New Roman" panose="02020603050405020304" pitchFamily="18" charset="0"/>
                <a:ea typeface="Calibri" panose="020F0502020204030204" pitchFamily="34" charset="0"/>
              </a:rPr>
              <a:t>points available for system performance rating factors.</a:t>
            </a:r>
            <a:endParaRPr lang="en-US" sz="1800" b="1" dirty="0"/>
          </a:p>
        </p:txBody>
      </p:sp>
      <p:sp>
        <p:nvSpPr>
          <p:cNvPr id="3" name="Content Placeholder 2">
            <a:extLst>
              <a:ext uri="{FF2B5EF4-FFF2-40B4-BE49-F238E27FC236}">
                <a16:creationId xmlns:a16="http://schemas.microsoft.com/office/drawing/2014/main" id="{87950025-47C9-447A-A26F-00B95F2B0892}"/>
              </a:ext>
            </a:extLst>
          </p:cNvPr>
          <p:cNvSpPr>
            <a:spLocks noGrp="1"/>
          </p:cNvSpPr>
          <p:nvPr>
            <p:ph idx="1"/>
          </p:nvPr>
        </p:nvSpPr>
        <p:spPr/>
        <p:txBody>
          <a:bodyPr>
            <a:normAutofit/>
          </a:bodyPr>
          <a:lstStyle/>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1. Reduce the length of time persons remain homeless</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2. Reduce returns to homelessness </a:t>
            </a:r>
          </a:p>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3. Reduce the number of homeless persons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4. Access jobs and income growth for homeless persons in CoC Program-funded projects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5. Reduce the number of persons who become homeless for the first time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6. Successful housing placement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07978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7F00F2-20F0-A7C3-DA3E-D21E9FAD8D76}"/>
              </a:ext>
            </a:extLst>
          </p:cNvPr>
          <p:cNvSpPr>
            <a:spLocks noGrp="1"/>
          </p:cNvSpPr>
          <p:nvPr>
            <p:ph type="title"/>
          </p:nvPr>
        </p:nvSpPr>
        <p:spPr>
          <a:xfrm>
            <a:off x="643467" y="1698171"/>
            <a:ext cx="3962061" cy="4516360"/>
          </a:xfrm>
        </p:spPr>
        <p:txBody>
          <a:bodyPr anchor="t">
            <a:normAutofit/>
          </a:bodyPr>
          <a:lstStyle/>
          <a:p>
            <a:r>
              <a:rPr lang="en-US" sz="3600" dirty="0"/>
              <a:t>The Metropolitan Nashville-Davidson County Continuum of Care Application Process</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ADCEB2-1036-C781-7AE1-69E911F3C0BE}"/>
              </a:ext>
            </a:extLst>
          </p:cNvPr>
          <p:cNvSpPr>
            <a:spLocks noGrp="1"/>
          </p:cNvSpPr>
          <p:nvPr>
            <p:ph idx="1"/>
          </p:nvPr>
        </p:nvSpPr>
        <p:spPr>
          <a:xfrm>
            <a:off x="5070020" y="1698170"/>
            <a:ext cx="6478513" cy="4516361"/>
          </a:xfrm>
        </p:spPr>
        <p:txBody>
          <a:bodyPr>
            <a:normAutofit/>
          </a:bodyPr>
          <a:lstStyle/>
          <a:p>
            <a:r>
              <a:rPr lang="en-US" sz="2000" dirty="0"/>
              <a:t>Interested organizations must complete the NOFO local competition application.  The application forms will be emailed to the listserv and posted on MDHA’s website (go to Community Development – Continuum of Care – CoC Competition Materials).</a:t>
            </a:r>
          </a:p>
          <a:p>
            <a:r>
              <a:rPr lang="en-US" sz="2000" dirty="0"/>
              <a:t>Applications must be submitted in PDF format to Suzie Tolmie, Homeless Coordinator by email: </a:t>
            </a:r>
            <a:r>
              <a:rPr lang="en-US" sz="2000" dirty="0">
                <a:hlinkClick r:id="rId2"/>
              </a:rPr>
              <a:t>stolmie@Nashville-MDHA.org</a:t>
            </a:r>
            <a:endParaRPr lang="en-US" sz="2000" dirty="0"/>
          </a:p>
          <a:p>
            <a:r>
              <a:rPr lang="en-US" sz="2000" dirty="0"/>
              <a:t>HUD encourages organizations and entities who have never received CoC funding to submit an application.</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96363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65">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1" name="Group 67">
            <a:extLst>
              <a:ext uri="{FF2B5EF4-FFF2-40B4-BE49-F238E27FC236}">
                <a16:creationId xmlns:a16="http://schemas.microsoft.com/office/drawing/2014/main" id="{287F69AB-2350-44E3-9076-00265B93F3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1"/>
            <a:ext cx="972709" cy="1935307"/>
            <a:chOff x="10918968" y="713127"/>
            <a:chExt cx="1273032" cy="2532832"/>
          </a:xfrm>
        </p:grpSpPr>
        <p:sp>
          <p:nvSpPr>
            <p:cNvPr id="69" name="Rectangle 68">
              <a:extLst>
                <a:ext uri="{FF2B5EF4-FFF2-40B4-BE49-F238E27FC236}">
                  <a16:creationId xmlns:a16="http://schemas.microsoft.com/office/drawing/2014/main" id="{D70652AA-1C81-481C-856B-903714375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Isosceles Triangle 69">
              <a:extLst>
                <a:ext uri="{FF2B5EF4-FFF2-40B4-BE49-F238E27FC236}">
                  <a16:creationId xmlns:a16="http://schemas.microsoft.com/office/drawing/2014/main" id="{A2FF99B6-37BA-4650-B01D-799F02E31E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3" name="TextBox 2">
            <a:extLst>
              <a:ext uri="{FF2B5EF4-FFF2-40B4-BE49-F238E27FC236}">
                <a16:creationId xmlns:a16="http://schemas.microsoft.com/office/drawing/2014/main" id="{8D6840DE-C135-CC09-9602-69F9C0D16489}"/>
              </a:ext>
            </a:extLst>
          </p:cNvPr>
          <p:cNvSpPr txBox="1"/>
          <p:nvPr/>
        </p:nvSpPr>
        <p:spPr>
          <a:xfrm>
            <a:off x="6896682" y="774290"/>
            <a:ext cx="4651850" cy="5402673"/>
          </a:xfrm>
          <a:prstGeom prst="rect">
            <a:avLst/>
          </a:prstGeom>
        </p:spPr>
        <p:txBody>
          <a:bodyPr vert="horz" lIns="91440" tIns="45720" rIns="91440" bIns="45720" rtlCol="0">
            <a:normAutofit/>
          </a:bodyPr>
          <a:lstStyle/>
          <a:p>
            <a:pPr>
              <a:lnSpc>
                <a:spcPct val="90000"/>
              </a:lnSpc>
              <a:spcAft>
                <a:spcPts val="600"/>
              </a:spcAft>
            </a:pPr>
            <a:r>
              <a:rPr lang="en-US" sz="3200" b="1" dirty="0"/>
              <a:t>Nashville</a:t>
            </a:r>
            <a:endParaRPr lang="en-US" sz="3200" dirty="0"/>
          </a:p>
          <a:p>
            <a:pPr indent="-228600">
              <a:lnSpc>
                <a:spcPct val="90000"/>
              </a:lnSpc>
              <a:spcAft>
                <a:spcPts val="600"/>
              </a:spcAft>
              <a:buFont typeface="Arial" panose="020B0604020202020204" pitchFamily="34" charset="0"/>
              <a:buChar char="•"/>
            </a:pPr>
            <a:r>
              <a:rPr lang="en-US" sz="3200" b="1" dirty="0">
                <a:effectLst/>
                <a:latin typeface="Calibri" panose="020F0502020204030204" pitchFamily="34" charset="0"/>
                <a:ea typeface="Times New Roman" panose="02020603050405020304" pitchFamily="18" charset="0"/>
              </a:rPr>
              <a:t>CoC Bonus $343,650</a:t>
            </a:r>
          </a:p>
          <a:p>
            <a:pPr indent="-228600">
              <a:lnSpc>
                <a:spcPct val="90000"/>
              </a:lnSpc>
              <a:spcAft>
                <a:spcPts val="600"/>
              </a:spcAft>
              <a:buFont typeface="Arial" panose="020B0604020202020204" pitchFamily="34" charset="0"/>
              <a:buChar char="•"/>
            </a:pPr>
            <a:r>
              <a:rPr lang="en-US" sz="3200" b="1" dirty="0">
                <a:effectLst/>
                <a:latin typeface="Calibri" panose="020F0502020204030204" pitchFamily="34" charset="0"/>
                <a:ea typeface="Times New Roman" panose="02020603050405020304" pitchFamily="18" charset="0"/>
              </a:rPr>
              <a:t>Domestic Violence (DV) Bonus funding $414,814 </a:t>
            </a:r>
          </a:p>
          <a:p>
            <a:pPr indent="-228600">
              <a:lnSpc>
                <a:spcPct val="90000"/>
              </a:lnSpc>
              <a:spcAft>
                <a:spcPts val="600"/>
              </a:spcAft>
              <a:buFont typeface="Arial" panose="020B0604020202020204" pitchFamily="34" charset="0"/>
              <a:buChar char="•"/>
            </a:pPr>
            <a:r>
              <a:rPr lang="en-US" sz="3200" b="1" dirty="0">
                <a:latin typeface="Calibri" panose="020F0502020204030204" pitchFamily="34" charset="0"/>
              </a:rPr>
              <a:t>Renewal projects $6,872,991</a:t>
            </a:r>
          </a:p>
          <a:p>
            <a:pPr indent="-228600">
              <a:lnSpc>
                <a:spcPct val="90000"/>
              </a:lnSpc>
              <a:spcAft>
                <a:spcPts val="600"/>
              </a:spcAft>
              <a:buFont typeface="Arial" panose="020B0604020202020204" pitchFamily="34" charset="0"/>
              <a:buChar char="•"/>
            </a:pPr>
            <a:r>
              <a:rPr lang="en-US" sz="3200" b="1" dirty="0">
                <a:latin typeface="Calibri" panose="020F0502020204030204" pitchFamily="34" charset="0"/>
              </a:rPr>
              <a:t>Competitive!</a:t>
            </a:r>
            <a:endParaRPr lang="en-US" sz="3200" b="1" dirty="0"/>
          </a:p>
        </p:txBody>
      </p:sp>
      <p:grpSp>
        <p:nvGrpSpPr>
          <p:cNvPr id="84" name="Group 71">
            <a:extLst>
              <a:ext uri="{FF2B5EF4-FFF2-40B4-BE49-F238E27FC236}">
                <a16:creationId xmlns:a16="http://schemas.microsoft.com/office/drawing/2014/main" id="{3EA7D759-6BEF-4CBD-A325-BCFA77832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85" name="Isosceles Triangle 72">
              <a:extLst>
                <a:ext uri="{FF2B5EF4-FFF2-40B4-BE49-F238E27FC236}">
                  <a16:creationId xmlns:a16="http://schemas.microsoft.com/office/drawing/2014/main" id="{317405EC-53E3-473A-8B42-B9475D057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73">
              <a:extLst>
                <a:ext uri="{FF2B5EF4-FFF2-40B4-BE49-F238E27FC236}">
                  <a16:creationId xmlns:a16="http://schemas.microsoft.com/office/drawing/2014/main" id="{C03F2370-11B5-4E16-8AE5-B4854408B4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F6729866-3B11-48ED-97C3-E9E66F241DAE}"/>
              </a:ext>
            </a:extLst>
          </p:cNvPr>
          <p:cNvSpPr>
            <a:spLocks noGrp="1"/>
          </p:cNvSpPr>
          <p:nvPr>
            <p:ph idx="1"/>
          </p:nvPr>
        </p:nvSpPr>
        <p:spPr>
          <a:xfrm>
            <a:off x="624021" y="1825626"/>
            <a:ext cx="10515600" cy="4351338"/>
          </a:xfrm>
        </p:spPr>
        <p:txBody>
          <a:bodyPr>
            <a:normAutofit/>
          </a:bodyPr>
          <a:lstStyle/>
          <a:p>
            <a:pPr marL="0" indent="0">
              <a:buNone/>
            </a:pPr>
            <a:r>
              <a:rPr lang="en-US" sz="2000" b="1" dirty="0"/>
              <a:t>FUNDING AVAILABLE- Nationwide</a:t>
            </a:r>
          </a:p>
          <a:p>
            <a:pPr marL="0" indent="0">
              <a:buNone/>
            </a:pPr>
            <a:endParaRPr lang="en-US" sz="2000" b="1" dirty="0"/>
          </a:p>
          <a:p>
            <a:r>
              <a:rPr lang="en-US" sz="2000" b="1" dirty="0"/>
              <a:t>$2,794,000,000 available</a:t>
            </a:r>
          </a:p>
        </p:txBody>
      </p:sp>
    </p:spTree>
    <p:extLst>
      <p:ext uri="{BB962C8B-B14F-4D97-AF65-F5344CB8AC3E}">
        <p14:creationId xmlns:p14="http://schemas.microsoft.com/office/powerpoint/2010/main" val="1011490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F3BC02-0D9C-3D87-54E5-46B4EE47E15E}"/>
              </a:ext>
            </a:extLst>
          </p:cNvPr>
          <p:cNvSpPr>
            <a:spLocks noGrp="1"/>
          </p:cNvSpPr>
          <p:nvPr>
            <p:ph type="title"/>
          </p:nvPr>
        </p:nvSpPr>
        <p:spPr>
          <a:xfrm>
            <a:off x="643468" y="643467"/>
            <a:ext cx="4804064" cy="5571065"/>
          </a:xfrm>
        </p:spPr>
        <p:txBody>
          <a:bodyPr>
            <a:normAutofit/>
          </a:bodyPr>
          <a:lstStyle/>
          <a:p>
            <a:r>
              <a:rPr lang="en-US" sz="3600"/>
              <a:t>CoC Ranking</a:t>
            </a:r>
          </a:p>
        </p:txBody>
      </p:sp>
      <p:sp>
        <p:nvSpPr>
          <p:cNvPr id="10" name="Freeform: Shape 9">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11">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98756E1-8305-2243-00A4-53C72B39DDCA}"/>
              </a:ext>
            </a:extLst>
          </p:cNvPr>
          <p:cNvSpPr>
            <a:spLocks noGrp="1"/>
          </p:cNvSpPr>
          <p:nvPr>
            <p:ph idx="1"/>
          </p:nvPr>
        </p:nvSpPr>
        <p:spPr>
          <a:xfrm>
            <a:off x="6090998" y="643467"/>
            <a:ext cx="5457533" cy="5571065"/>
          </a:xfrm>
        </p:spPr>
        <p:txBody>
          <a:bodyPr anchor="ctr">
            <a:normAutofit/>
          </a:bodyPr>
          <a:lstStyle/>
          <a:p>
            <a:r>
              <a:rPr lang="en-US" sz="2000" dirty="0"/>
              <a:t>Project applications will be reviewed by the CoC Performance Evaluation Committee (PEC) and prioritized during its Rank and Review process on Monday, September 12th.</a:t>
            </a:r>
          </a:p>
        </p:txBody>
      </p:sp>
      <p:sp>
        <p:nvSpPr>
          <p:cNvPr id="14"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7048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35" name="Freeform: Shape 34">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B7C2A6-1BB4-3B02-DF5A-C25DE6E307E5}"/>
              </a:ext>
            </a:extLst>
          </p:cNvPr>
          <p:cNvSpPr>
            <a:spLocks noGrp="1"/>
          </p:cNvSpPr>
          <p:nvPr>
            <p:ph type="title"/>
          </p:nvPr>
        </p:nvSpPr>
        <p:spPr>
          <a:xfrm>
            <a:off x="635000" y="640823"/>
            <a:ext cx="3418659" cy="5583148"/>
          </a:xfrm>
        </p:spPr>
        <p:txBody>
          <a:bodyPr anchor="ctr">
            <a:normAutofit/>
          </a:bodyPr>
          <a:lstStyle/>
          <a:p>
            <a:r>
              <a:rPr lang="en-US" sz="5400" dirty="0"/>
              <a:t>2022 Regular NOFO Timeline</a:t>
            </a:r>
            <a:br>
              <a:rPr lang="en-US" sz="5400" dirty="0"/>
            </a:br>
            <a:endParaRPr lang="en-US" sz="5400" dirty="0"/>
          </a:p>
        </p:txBody>
      </p:sp>
      <p:graphicFrame>
        <p:nvGraphicFramePr>
          <p:cNvPr id="5" name="Content Placeholder 2">
            <a:extLst>
              <a:ext uri="{FF2B5EF4-FFF2-40B4-BE49-F238E27FC236}">
                <a16:creationId xmlns:a16="http://schemas.microsoft.com/office/drawing/2014/main" id="{99F3E741-8149-46C8-34BE-8BEA0451FBAE}"/>
              </a:ext>
            </a:extLst>
          </p:cNvPr>
          <p:cNvGraphicFramePr>
            <a:graphicFrameLocks noGrp="1"/>
          </p:cNvGraphicFramePr>
          <p:nvPr>
            <p:ph idx="1"/>
            <p:extLst>
              <p:ext uri="{D42A27DB-BD31-4B8C-83A1-F6EECF244321}">
                <p14:modId xmlns:p14="http://schemas.microsoft.com/office/powerpoint/2010/main" val="11134138"/>
              </p:ext>
            </p:extLst>
          </p:nvPr>
        </p:nvGraphicFramePr>
        <p:xfrm>
          <a:off x="4611441" y="523568"/>
          <a:ext cx="7323838" cy="6024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0231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559A-4D94-4AEE-813C-F0B3B0916496}"/>
              </a:ext>
            </a:extLst>
          </p:cNvPr>
          <p:cNvSpPr>
            <a:spLocks noGrp="1"/>
          </p:cNvSpPr>
          <p:nvPr>
            <p:ph type="title"/>
          </p:nvPr>
        </p:nvSpPr>
        <p:spPr/>
        <p:txBody>
          <a:bodyPr>
            <a:normAutofit fontScale="90000"/>
          </a:bodyPr>
          <a:lstStyle/>
          <a:p>
            <a:r>
              <a:rPr lang="en-US" dirty="0"/>
              <a:t> </a:t>
            </a:r>
            <a:br>
              <a:rPr lang="en-US" dirty="0"/>
            </a:br>
            <a:r>
              <a:rPr lang="en-US" dirty="0"/>
              <a:t>Questions, Comments for NEW PROJECTS</a:t>
            </a:r>
            <a:br>
              <a:rPr lang="en-US" dirty="0"/>
            </a:br>
            <a:endParaRPr lang="en-US" dirty="0"/>
          </a:p>
        </p:txBody>
      </p:sp>
      <p:sp>
        <p:nvSpPr>
          <p:cNvPr id="3" name="Content Placeholder 2">
            <a:extLst>
              <a:ext uri="{FF2B5EF4-FFF2-40B4-BE49-F238E27FC236}">
                <a16:creationId xmlns:a16="http://schemas.microsoft.com/office/drawing/2014/main" id="{F9B667B4-B9C9-477B-853A-7EBC272C4BB8}"/>
              </a:ext>
            </a:extLst>
          </p:cNvPr>
          <p:cNvSpPr>
            <a:spLocks noGrp="1"/>
          </p:cNvSpPr>
          <p:nvPr>
            <p:ph idx="1"/>
          </p:nvPr>
        </p:nvSpPr>
        <p:spPr>
          <a:xfrm>
            <a:off x="838200" y="1825625"/>
            <a:ext cx="10515600" cy="3059884"/>
          </a:xfrm>
        </p:spPr>
        <p:txBody>
          <a:bodyPr>
            <a:normAutofit/>
          </a:bodyPr>
          <a:lstStyle/>
          <a:p>
            <a:pPr marL="0" indent="0">
              <a:buNone/>
            </a:pPr>
            <a:endParaRPr lang="en-US" dirty="0"/>
          </a:p>
          <a:p>
            <a:endParaRPr lang="en-US" dirty="0"/>
          </a:p>
          <a:p>
            <a:pPr marL="0" indent="0">
              <a:buNone/>
            </a:pPr>
            <a:r>
              <a:rPr lang="en-US" dirty="0"/>
              <a:t>End of information for NEW PROJECTS &amp; on to Renewal Project Section</a:t>
            </a:r>
          </a:p>
        </p:txBody>
      </p:sp>
    </p:spTree>
    <p:extLst>
      <p:ext uri="{BB962C8B-B14F-4D97-AF65-F5344CB8AC3E}">
        <p14:creationId xmlns:p14="http://schemas.microsoft.com/office/powerpoint/2010/main" val="3299436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03648-7860-4A3B-984D-5A7F800F5FD1}"/>
              </a:ext>
            </a:extLst>
          </p:cNvPr>
          <p:cNvSpPr>
            <a:spLocks noGrp="1"/>
          </p:cNvSpPr>
          <p:nvPr>
            <p:ph type="title"/>
          </p:nvPr>
        </p:nvSpPr>
        <p:spPr/>
        <p:txBody>
          <a:bodyPr/>
          <a:lstStyle/>
          <a:p>
            <a:r>
              <a:rPr lang="en-US" dirty="0"/>
              <a:t>Renewal Projects</a:t>
            </a:r>
          </a:p>
        </p:txBody>
      </p:sp>
      <p:sp>
        <p:nvSpPr>
          <p:cNvPr id="3" name="Content Placeholder 2">
            <a:extLst>
              <a:ext uri="{FF2B5EF4-FFF2-40B4-BE49-F238E27FC236}">
                <a16:creationId xmlns:a16="http://schemas.microsoft.com/office/drawing/2014/main" id="{5941000F-4EA7-4822-B2CC-6537781BA6C1}"/>
              </a:ext>
            </a:extLst>
          </p:cNvPr>
          <p:cNvSpPr>
            <a:spLocks noGrp="1"/>
          </p:cNvSpPr>
          <p:nvPr>
            <p:ph idx="1"/>
          </p:nvPr>
        </p:nvSpPr>
        <p:spPr/>
        <p:txBody>
          <a:bodyPr/>
          <a:lstStyle/>
          <a:p>
            <a:r>
              <a:rPr lang="en-US" dirty="0"/>
              <a:t>YHDP- not ranked</a:t>
            </a:r>
          </a:p>
          <a:p>
            <a:r>
              <a:rPr lang="en-US" dirty="0"/>
              <a:t>FY2021 New Projects (Safe Haven Family Shelter &amp; Park Center)- under Grant Agreement?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Detailed Instructions now Available</a:t>
            </a:r>
            <a:endParaRPr lang="en-US" dirty="0">
              <a:solidFill>
                <a:prstClr val="black"/>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Separate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Detailed Instructions specifically for YHDP renewals</a:t>
            </a:r>
            <a:endParaRPr lang="en-US" dirty="0"/>
          </a:p>
          <a:p>
            <a:r>
              <a:rPr lang="en-US" dirty="0"/>
              <a:t>E-snaps- Before accessing and completing a project application, access &amp; update the Project Applicant Profile; then Register for Funding </a:t>
            </a:r>
            <a:r>
              <a:rPr lang="en-US" dirty="0" err="1"/>
              <a:t>Opp</a:t>
            </a:r>
            <a:r>
              <a:rPr lang="en-US" dirty="0"/>
              <a:t>, access project app </a:t>
            </a:r>
          </a:p>
          <a:p>
            <a:r>
              <a:rPr lang="en-US" dirty="0"/>
              <a:t>Questions</a:t>
            </a:r>
          </a:p>
        </p:txBody>
      </p:sp>
    </p:spTree>
    <p:extLst>
      <p:ext uri="{BB962C8B-B14F-4D97-AF65-F5344CB8AC3E}">
        <p14:creationId xmlns:p14="http://schemas.microsoft.com/office/powerpoint/2010/main" val="1981288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0E660-0F73-4A5E-A69C-B09356C97F07}"/>
              </a:ext>
            </a:extLst>
          </p:cNvPr>
          <p:cNvSpPr>
            <a:spLocks noGrp="1"/>
          </p:cNvSpPr>
          <p:nvPr>
            <p:ph type="title"/>
          </p:nvPr>
        </p:nvSpPr>
        <p:spPr>
          <a:xfrm>
            <a:off x="838200" y="365126"/>
            <a:ext cx="10515600" cy="836658"/>
          </a:xfrm>
        </p:spPr>
        <p:txBody>
          <a:bodyPr/>
          <a:lstStyle/>
          <a:p>
            <a:r>
              <a:rPr lang="en-US" dirty="0"/>
              <a:t>CoC Projects </a:t>
            </a:r>
            <a:r>
              <a:rPr lang="en-US" sz="3600" dirty="0"/>
              <a:t>Funded</a:t>
            </a:r>
            <a:r>
              <a:rPr lang="en-US" dirty="0"/>
              <a:t> in FY2021 </a:t>
            </a:r>
          </a:p>
        </p:txBody>
      </p:sp>
      <p:pic>
        <p:nvPicPr>
          <p:cNvPr id="4" name="Content Placeholder 3">
            <a:extLst>
              <a:ext uri="{FF2B5EF4-FFF2-40B4-BE49-F238E27FC236}">
                <a16:creationId xmlns:a16="http://schemas.microsoft.com/office/drawing/2014/main" id="{4A68687E-A575-4023-8C86-AB7108EA7B00}"/>
              </a:ext>
            </a:extLst>
          </p:cNvPr>
          <p:cNvPicPr>
            <a:picLocks noGrp="1" noChangeAspect="1"/>
          </p:cNvPicPr>
          <p:nvPr>
            <p:ph idx="1"/>
          </p:nvPr>
        </p:nvPicPr>
        <p:blipFill>
          <a:blip r:embed="rId2"/>
          <a:stretch>
            <a:fillRect/>
          </a:stretch>
        </p:blipFill>
        <p:spPr>
          <a:xfrm>
            <a:off x="696687" y="1357881"/>
            <a:ext cx="11033759" cy="5401944"/>
          </a:xfrm>
          <a:prstGeom prst="rect">
            <a:avLst/>
          </a:prstGeom>
        </p:spPr>
      </p:pic>
    </p:spTree>
    <p:extLst>
      <p:ext uri="{BB962C8B-B14F-4D97-AF65-F5344CB8AC3E}">
        <p14:creationId xmlns:p14="http://schemas.microsoft.com/office/powerpoint/2010/main" val="3720388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500B4A4-B1F1-41EA-886A-B8A210DB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55A99C-0BDC-4DBE-8E40-9FA66F62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Content Placeholder 3">
            <a:extLst>
              <a:ext uri="{FF2B5EF4-FFF2-40B4-BE49-F238E27FC236}">
                <a16:creationId xmlns:a16="http://schemas.microsoft.com/office/drawing/2014/main" id="{39CEC705-5A09-1908-5D08-0BD78C58F00F}"/>
              </a:ext>
            </a:extLst>
          </p:cNvPr>
          <p:cNvGraphicFramePr>
            <a:graphicFrameLocks noGrp="1"/>
          </p:cNvGraphicFramePr>
          <p:nvPr>
            <p:ph idx="1"/>
            <p:extLst>
              <p:ext uri="{D42A27DB-BD31-4B8C-83A1-F6EECF244321}">
                <p14:modId xmlns:p14="http://schemas.microsoft.com/office/powerpoint/2010/main" val="1749168919"/>
              </p:ext>
            </p:extLst>
          </p:nvPr>
        </p:nvGraphicFramePr>
        <p:xfrm>
          <a:off x="838200" y="650789"/>
          <a:ext cx="10515600" cy="5104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9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500B4A4-B1F1-41EA-886A-B8A210DB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E55A99C-0BDC-4DBE-8E40-9FA66F62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3EAA0044-87EF-4AC1-9512-F3200FA561E8}"/>
              </a:ext>
            </a:extLst>
          </p:cNvPr>
          <p:cNvSpPr>
            <a:spLocks noGrp="1"/>
          </p:cNvSpPr>
          <p:nvPr>
            <p:ph idx="1"/>
          </p:nvPr>
        </p:nvSpPr>
        <p:spPr>
          <a:xfrm>
            <a:off x="838200" y="840658"/>
            <a:ext cx="10515600" cy="6858000"/>
          </a:xfrm>
        </p:spPr>
        <p:txBody>
          <a:bodyPr>
            <a:normAutofit fontScale="55000" lnSpcReduction="20000"/>
          </a:bodyPr>
          <a:lstStyle/>
          <a:p>
            <a:r>
              <a:rPr lang="en-US" b="1" dirty="0"/>
              <a:t>HUD 9 Homeless Policy Priorities- </a:t>
            </a:r>
            <a:r>
              <a:rPr lang="en-US" dirty="0"/>
              <a:t>FY2022 NOFO</a:t>
            </a:r>
          </a:p>
          <a:p>
            <a:pPr marL="0" indent="0">
              <a:buNone/>
            </a:pPr>
            <a:r>
              <a:rPr lang="en-US" b="1" dirty="0"/>
              <a:t>1. Ending homelessness for all persons. </a:t>
            </a:r>
            <a:r>
              <a:rPr lang="en-US" dirty="0"/>
              <a:t>Partner with housing, health care, and supportive services providers to expand housing options, such as permanent supportive housing, housing subsidies, and rapid rehousing. Use local data to determine highest needs and longest experiences, challenges faced by all subpopulations experiencing homelessness in the geographic area (e.g., veterans, youth, families, or those experiencing chronic homelessness)</a:t>
            </a:r>
          </a:p>
          <a:p>
            <a:pPr marL="0" indent="0">
              <a:buNone/>
            </a:pPr>
            <a:r>
              <a:rPr lang="en-US" b="1" dirty="0"/>
              <a:t>2. Use a Housing First approach. </a:t>
            </a:r>
            <a:r>
              <a:rPr lang="en-US" dirty="0"/>
              <a:t>Prioritize rapid placement and stabilization in permanent housing and do not have service participation requirements or preconditions. Engage landlords and property owners to identify an inventory of housing available for rapid rehousing and permanent supportive housing participants remove barriers to entry, and adopt client-centered service methods. Assess how well Housing First approach is being implemented.</a:t>
            </a:r>
          </a:p>
          <a:p>
            <a:pPr marL="0" indent="0">
              <a:buNone/>
            </a:pPr>
            <a:r>
              <a:rPr lang="en-US" b="1" dirty="0"/>
              <a:t>3. Reducing Unsheltered Homelessness. </a:t>
            </a:r>
            <a:r>
              <a:rPr lang="en-US" dirty="0"/>
              <a:t>In recent years, the number of people experiencing unsheltered homelessness has risen significantly; they have extremely high rates of physical and mental illness and substance use disorders. </a:t>
            </a:r>
          </a:p>
          <a:p>
            <a:pPr marL="0" indent="0">
              <a:buNone/>
            </a:pPr>
            <a:r>
              <a:rPr lang="en-US" b="1" dirty="0"/>
              <a:t>4. Improving System Performance. </a:t>
            </a:r>
            <a:r>
              <a:rPr lang="en-US" dirty="0"/>
              <a:t>Use system performance measures (e.g., average length of homeless episodes, rates of return to homelessness, rates of exit to permanent housing destinations) to determine how effectively they are serving people experiencing homelessness. Use CE to promote participant choice, coordinate homeless assistance and mainstream housing. Include cost-effectiveness, implement continuous quality improvement and other process improvement strategies. HUD recognized effects of COVID-19 on CoC performance and data quality and, in 2021, reduced the points available for rating factors related to system performance. This FY 2022 CoC NOFO significantly increases the points available for system performance rating factors.</a:t>
            </a:r>
          </a:p>
          <a:p>
            <a:pPr marL="0" indent="0">
              <a:buNone/>
            </a:pPr>
            <a:r>
              <a:rPr lang="en-US" b="1" dirty="0"/>
              <a:t>5. Partnering with Housing, Health, and Service Agencies. </a:t>
            </a:r>
            <a:r>
              <a:rPr lang="en-US" dirty="0"/>
              <a:t>Maximize the use of mainstream and other community-based resources: </a:t>
            </a:r>
          </a:p>
          <a:p>
            <a:pPr marL="0" indent="0">
              <a:buNone/>
            </a:pPr>
            <a:r>
              <a:rPr lang="en-US" dirty="0"/>
              <a:t>a. work closely with public and private healthcare organizations and assist program participants to obtain medical insurance to address healthcare needs.   This includes developing close partnerships with public health agencies to analyze data and design approaches that reduce homelessness, improve the health of people experiencing homelessness, and prevent and address disease outbreaks, including HIV/AIDS. </a:t>
            </a:r>
          </a:p>
          <a:p>
            <a:pPr marL="0" indent="0">
              <a:buNone/>
            </a:pPr>
            <a:r>
              <a:rPr lang="en-US" dirty="0"/>
              <a:t>b. partner closely with Public Housing Agencies/state and local housing organizations to utilize CE, develop housing units, and provide housing subsidies to people experiencing homelessness/ help CoC Program participants exit permanent supportive housing through Housing Choice Vouchers and other available housing options. CoCs and PHAs should work together to target Emergency Housing Vouchers, HUD-VASH, Mainstream Vouchers, Family Unification Program Vouchers, and other housing voucher programs targeted to people experiencing homelessness.  Coordinate with state/local housing agencies on new HOME program resources provided through the Homelessness Assistance and Supportive Services Program that was created through the American Rescue Plan; </a:t>
            </a:r>
          </a:p>
          <a:p>
            <a:pPr marL="0" indent="0">
              <a:buNone/>
            </a:pPr>
            <a:r>
              <a:rPr lang="en-US" dirty="0"/>
              <a:t>c. partner with local workforce development centers to improve employment opportunities</a:t>
            </a:r>
          </a:p>
          <a:p>
            <a:pPr marL="0" indent="0">
              <a:buNone/>
            </a:pPr>
            <a:endParaRPr lang="en-US" dirty="0"/>
          </a:p>
        </p:txBody>
      </p:sp>
    </p:spTree>
    <p:extLst>
      <p:ext uri="{BB962C8B-B14F-4D97-AF65-F5344CB8AC3E}">
        <p14:creationId xmlns:p14="http://schemas.microsoft.com/office/powerpoint/2010/main" val="378591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2A5F-20F7-4B47-BAFB-B66C98762976}"/>
              </a:ext>
            </a:extLst>
          </p:cNvPr>
          <p:cNvSpPr>
            <a:spLocks noGrp="1"/>
          </p:cNvSpPr>
          <p:nvPr>
            <p:ph type="title"/>
          </p:nvPr>
        </p:nvSpPr>
        <p:spPr/>
        <p:txBody>
          <a:bodyPr/>
          <a:lstStyle/>
          <a:p>
            <a:pPr marL="228600" marR="0" lvl="0" indent="-228600" defTabSz="914400" rtl="0" eaLnBrk="1" fontAlgn="auto" latinLnBrk="0" hangingPunct="1">
              <a:lnSpc>
                <a:spcPct val="90000"/>
              </a:lnSpc>
              <a:spcBef>
                <a:spcPts val="1000"/>
              </a:spcBef>
              <a:spcAft>
                <a:spcPts val="0"/>
              </a:spcAft>
              <a:tabLst/>
              <a:defRPr/>
            </a:pPr>
            <a:r>
              <a:rPr kumimoji="0" lang="en-US" sz="1500" b="1" i="0" u="none" strike="noStrike" kern="1200" cap="none" spc="0" normalizeH="0" baseline="0" noProof="0" dirty="0">
                <a:ln>
                  <a:noFill/>
                </a:ln>
                <a:solidFill>
                  <a:prstClr val="black"/>
                </a:solidFill>
                <a:effectLst/>
                <a:uLnTx/>
                <a:uFillTx/>
                <a:latin typeface="Calibri" panose="020F0502020204030204"/>
                <a:ea typeface="+mn-ea"/>
                <a:cs typeface="+mn-cs"/>
              </a:rPr>
              <a:t>HUD 9 Homeless Policy Priorities- </a:t>
            </a:r>
            <a:r>
              <a:rPr kumimoji="0" lang="en-US" sz="1500" b="0" i="0" u="none" strike="noStrike" kern="1200" cap="none" spc="0" normalizeH="0" baseline="0" noProof="0" dirty="0">
                <a:ln>
                  <a:noFill/>
                </a:ln>
                <a:solidFill>
                  <a:prstClr val="black"/>
                </a:solidFill>
                <a:effectLst/>
                <a:uLnTx/>
                <a:uFillTx/>
                <a:latin typeface="Calibri" panose="020F0502020204030204"/>
                <a:ea typeface="+mn-ea"/>
                <a:cs typeface="+mn-cs"/>
              </a:rPr>
              <a:t>FY2022 NOFO</a:t>
            </a:r>
            <a:br>
              <a:rPr kumimoji="0" lang="en-US" sz="15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A59040C2-FC12-4433-8717-B0F6885F0D26}"/>
              </a:ext>
            </a:extLst>
          </p:cNvPr>
          <p:cNvSpPr>
            <a:spLocks noGrp="1"/>
          </p:cNvSpPr>
          <p:nvPr>
            <p:ph idx="1"/>
          </p:nvPr>
        </p:nvSpPr>
        <p:spPr/>
        <p:txBody>
          <a:bodyP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6. Racial Equity.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In nearly every community, Black, Indigenous, and other people of color are substantially overrepresented in the homeless population. HUD is emphasizing system and program changes to address racial equity within CoCs. Responses to preventing and ending homelessness should address racial inequities to ensure successful outcomes for all persons experiencing homelessness using proven approaches, such as: developing a coordinated community response created in partnership with a racially diverse set of stakeholders and people experiencing homelessness and partnering with organizations with experience serving underserved populations. Review policies, procedures, and processes to identify barriers that result in racial disparities, and take steps to eliminate barriers to address disparities.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7.  Improving Assistance to LGBTQ+ Individuals.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Address the needs of LGBTQ. Ensure privacy, respect, safety, and access regardless of gender identity or sexual orientation &amp; partner with organizations with expertise in serving LGBTQ+ populations.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8.Persons with Lived Experience.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Include in the local planning process people who are currently experiencing or have formerly experienced homelessness to address homelessness. People with lived experience should determine how local policies may need to be revised and updated, to improve the effectiveness of homelessness assistance programs, including participating in planning and oversight activities and developing local competition processes. CoC leaders and stakeholders should also prioritize hiring people who have experienced homelessness in areas where their expertise is needed (e.g. peer outreach and support).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9. Increasing Affordable Housing Supply.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lack of affordable housing is the main driver of homelessness. CoCs play a critical role in educating local leaders and stakeholders about the importance of increasing the supply of affordable housing and the specific consequences of the continued lack of affordable housing. CoCs should be communicating with jurisdiction leaders, including the development of Consolidated Plans, about the harmful effects of the lack of affordable housing, and they should engage local leaders about steps such as zoning and land use reform that would increase the supply of affordable housing. This FY2022 CoC NOFO awards points to CoCs that take steps to engage local leaders about increasing affordable housing supply.</a:t>
            </a:r>
          </a:p>
          <a:p>
            <a:endParaRPr lang="en-US" dirty="0"/>
          </a:p>
        </p:txBody>
      </p:sp>
    </p:spTree>
    <p:extLst>
      <p:ext uri="{BB962C8B-B14F-4D97-AF65-F5344CB8AC3E}">
        <p14:creationId xmlns:p14="http://schemas.microsoft.com/office/powerpoint/2010/main" val="260838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500B4A4-B1F1-41EA-886A-B8A210DB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E55A99C-0BDC-4DBE-8E40-9FA66F62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A851D53B-49AC-49F9-ADE9-40E3E36C5F1C}"/>
              </a:ext>
            </a:extLst>
          </p:cNvPr>
          <p:cNvSpPr>
            <a:spLocks noGrp="1"/>
          </p:cNvSpPr>
          <p:nvPr>
            <p:ph idx="1"/>
          </p:nvPr>
        </p:nvSpPr>
        <p:spPr/>
        <p:txBody>
          <a:bodyPr>
            <a:normAutofit fontScale="85000" lnSpcReduction="20000"/>
          </a:bodyPr>
          <a:lstStyle/>
          <a:p>
            <a:pPr marL="0" indent="0">
              <a:buNone/>
            </a:pPr>
            <a:r>
              <a:rPr lang="en-US" sz="2800" b="0" i="1" u="none" strike="noStrike" baseline="0" dirty="0">
                <a:solidFill>
                  <a:srgbClr val="000000"/>
                </a:solidFill>
                <a:latin typeface="Times New Roman" panose="02020603050405020304" pitchFamily="18" charset="0"/>
              </a:rPr>
              <a:t>New Project Options</a:t>
            </a:r>
            <a:endParaRPr lang="en-US" sz="2800" b="0" i="0" u="none" strike="noStrike" baseline="0" dirty="0">
              <a:solidFill>
                <a:srgbClr val="000000"/>
              </a:solidFill>
              <a:latin typeface="Times New Roman" panose="02020603050405020304" pitchFamily="18" charset="0"/>
            </a:endParaRPr>
          </a:p>
          <a:p>
            <a:r>
              <a:rPr lang="en-US" sz="2800" b="0" i="0" u="none" strike="noStrike" baseline="0" dirty="0">
                <a:solidFill>
                  <a:srgbClr val="000000"/>
                </a:solidFill>
                <a:latin typeface="Times New Roman" panose="02020603050405020304" pitchFamily="18" charset="0"/>
              </a:rPr>
              <a:t>(a) </a:t>
            </a:r>
            <a:r>
              <a:rPr lang="en-US" sz="2800" b="1" i="0" u="none" strike="noStrike" baseline="0" dirty="0">
                <a:solidFill>
                  <a:srgbClr val="000000"/>
                </a:solidFill>
                <a:latin typeface="Times New Roman" panose="02020603050405020304" pitchFamily="18" charset="0"/>
              </a:rPr>
              <a:t>New Permanent Supportive Housing (PSH) </a:t>
            </a:r>
            <a:r>
              <a:rPr lang="en-US" sz="2800" b="0" i="0" u="none" strike="noStrike" baseline="0" dirty="0">
                <a:solidFill>
                  <a:srgbClr val="000000"/>
                </a:solidFill>
                <a:latin typeface="Times New Roman" panose="02020603050405020304" pitchFamily="18" charset="0"/>
              </a:rPr>
              <a:t>projects must serve one of the following: </a:t>
            </a:r>
          </a:p>
          <a:p>
            <a:r>
              <a:rPr lang="en-US" sz="2800" b="0" i="0" u="none" strike="noStrike" baseline="0" dirty="0">
                <a:solidFill>
                  <a:srgbClr val="000000"/>
                </a:solidFill>
                <a:latin typeface="Times New Roman" panose="02020603050405020304" pitchFamily="18" charset="0"/>
              </a:rPr>
              <a:t>(</a:t>
            </a:r>
            <a:r>
              <a:rPr lang="en-US" sz="2800" b="0" i="0" u="none" strike="noStrike" baseline="0" dirty="0" err="1">
                <a:solidFill>
                  <a:srgbClr val="000000"/>
                </a:solidFill>
                <a:latin typeface="Times New Roman" panose="02020603050405020304" pitchFamily="18" charset="0"/>
              </a:rPr>
              <a:t>i</a:t>
            </a:r>
            <a:r>
              <a:rPr lang="en-US" sz="2800" b="0" i="0" u="none" strike="noStrike" baseline="0" dirty="0">
                <a:solidFill>
                  <a:srgbClr val="000000"/>
                </a:solidFill>
                <a:latin typeface="Times New Roman" panose="02020603050405020304" pitchFamily="18" charset="0"/>
              </a:rPr>
              <a:t>) </a:t>
            </a:r>
            <a:r>
              <a:rPr lang="en-US" sz="2800" b="0" i="0" u="none" strike="noStrike" baseline="0" dirty="0" err="1">
                <a:solidFill>
                  <a:srgbClr val="000000"/>
                </a:solidFill>
                <a:latin typeface="Times New Roman" panose="02020603050405020304" pitchFamily="18" charset="0"/>
              </a:rPr>
              <a:t>DedicatedPLUS</a:t>
            </a:r>
            <a:r>
              <a:rPr lang="en-US" sz="2800" b="0" i="0" u="none" strike="noStrike" baseline="0" dirty="0">
                <a:solidFill>
                  <a:srgbClr val="000000"/>
                </a:solidFill>
                <a:latin typeface="Times New Roman" panose="02020603050405020304" pitchFamily="18" charset="0"/>
              </a:rPr>
              <a:t>; or </a:t>
            </a:r>
          </a:p>
          <a:p>
            <a:r>
              <a:rPr lang="en-US" sz="2800" b="0" i="0" u="none" strike="noStrike" baseline="0" dirty="0">
                <a:solidFill>
                  <a:srgbClr val="000000"/>
                </a:solidFill>
                <a:latin typeface="Times New Roman" panose="02020603050405020304" pitchFamily="18" charset="0"/>
              </a:rPr>
              <a:t>(ii) persons experiencing chronic homelessness at the time they initially enroll in the project. </a:t>
            </a:r>
          </a:p>
          <a:p>
            <a:r>
              <a:rPr lang="en-US" sz="2800" b="0" i="0" u="none" strike="noStrike" baseline="0" dirty="0">
                <a:solidFill>
                  <a:srgbClr val="000000"/>
                </a:solidFill>
                <a:latin typeface="Times New Roman" panose="02020603050405020304" pitchFamily="18" charset="0"/>
              </a:rPr>
              <a:t>(b) </a:t>
            </a:r>
            <a:r>
              <a:rPr lang="en-US" sz="2800" b="1" i="0" u="none" strike="noStrike" baseline="0" dirty="0">
                <a:solidFill>
                  <a:srgbClr val="000000"/>
                </a:solidFill>
                <a:latin typeface="Times New Roman" panose="02020603050405020304" pitchFamily="18" charset="0"/>
              </a:rPr>
              <a:t>New Rapid Rehousing, Joint Transitional Housing/RRH, and SSO-CE </a:t>
            </a:r>
            <a:r>
              <a:rPr lang="en-US" sz="2800" b="0" i="0" u="none" strike="noStrike" baseline="0" dirty="0">
                <a:solidFill>
                  <a:srgbClr val="000000"/>
                </a:solidFill>
                <a:latin typeface="Times New Roman" panose="02020603050405020304" pitchFamily="18" charset="0"/>
              </a:rPr>
              <a:t>projects may serve persons who qualify as homeless under paragraphs (1), (2), or (4) of 24 CFR 578.3. Additionally, these projects may serve persons who qualify as homeless under paragraph (3) of 24 CFR 578.3 if the CoC is approved to serve persons in paragraph (3). </a:t>
            </a:r>
          </a:p>
          <a:p>
            <a:r>
              <a:rPr lang="en-US" sz="2800" b="0" i="0" u="none" strike="noStrike" baseline="0" dirty="0">
                <a:solidFill>
                  <a:srgbClr val="000000"/>
                </a:solidFill>
                <a:latin typeface="Times New Roman" panose="02020603050405020304" pitchFamily="18" charset="0"/>
              </a:rPr>
              <a:t>(c) </a:t>
            </a:r>
            <a:r>
              <a:rPr lang="en-US" sz="2800" b="1" i="0" u="none" strike="noStrike" baseline="0" dirty="0">
                <a:solidFill>
                  <a:srgbClr val="000000"/>
                </a:solidFill>
                <a:latin typeface="Times New Roman" panose="02020603050405020304" pitchFamily="18" charset="0"/>
              </a:rPr>
              <a:t>New DV Bonus projects </a:t>
            </a:r>
            <a:r>
              <a:rPr lang="en-US" sz="2800" b="0" i="0" u="none" strike="noStrike" baseline="0" dirty="0">
                <a:solidFill>
                  <a:srgbClr val="000000"/>
                </a:solidFill>
                <a:latin typeface="Times New Roman" panose="02020603050405020304" pitchFamily="18" charset="0"/>
              </a:rPr>
              <a:t>(RRH, Joint TH/PH-RRH, and SSO-CE) must serve survivors of domestic violence, dating violence, sexual assault, or stalking who qualify as homeless under paragraph (4) of 24 CFR 578.3. </a:t>
            </a:r>
            <a:endParaRPr lang="en-US" dirty="0"/>
          </a:p>
        </p:txBody>
      </p:sp>
    </p:spTree>
    <p:extLst>
      <p:ext uri="{BB962C8B-B14F-4D97-AF65-F5344CB8AC3E}">
        <p14:creationId xmlns:p14="http://schemas.microsoft.com/office/powerpoint/2010/main" val="3724555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8B6C4F52-1C1B-43D8-85DF-FA739F279B5A}"/>
              </a:ext>
            </a:extLst>
          </p:cNvPr>
          <p:cNvSpPr>
            <a:spLocks noGrp="1"/>
          </p:cNvSpPr>
          <p:nvPr>
            <p:ph idx="1"/>
          </p:nvPr>
        </p:nvSpPr>
        <p:spPr/>
        <p:txBody>
          <a:bodyPr/>
          <a:lstStyle/>
          <a:p>
            <a:pPr marL="0" marR="0">
              <a:spcBef>
                <a:spcPts val="0"/>
              </a:spcBef>
              <a:spcAft>
                <a:spcPts val="0"/>
              </a:spcAft>
            </a:pPr>
            <a:r>
              <a:rPr lang="en-US" sz="3200" dirty="0">
                <a:effectLst/>
                <a:latin typeface="Calibri" panose="020F0502020204030204" pitchFamily="34" charset="0"/>
                <a:ea typeface="Calibri" panose="020F0502020204030204" pitchFamily="34" charset="0"/>
              </a:rPr>
              <a:t>PSH – </a:t>
            </a:r>
            <a:r>
              <a:rPr lang="en-US" sz="3200" i="1" dirty="0">
                <a:effectLst/>
                <a:latin typeface="Calibri" panose="020F0502020204030204" pitchFamily="34" charset="0"/>
                <a:ea typeface="Calibri" panose="020F0502020204030204" pitchFamily="34" charset="0"/>
              </a:rPr>
              <a:t>Provides indefinite leasing or rental assistance combined with supportive services for disabled persons experiencing homelessness so that they may live independently. For this NOFO, construction, renovation and acquisition are eligible.</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3200" dirty="0">
                <a:effectLst/>
                <a:latin typeface="Calibri" panose="020F0502020204030204" pitchFamily="34" charset="0"/>
                <a:ea typeface="Calibri" panose="020F0502020204030204" pitchFamily="34" charset="0"/>
              </a:rPr>
              <a:t>RRH- </a:t>
            </a:r>
            <a:r>
              <a:rPr lang="en-US" sz="3200" i="1" dirty="0">
                <a:effectLst/>
                <a:latin typeface="Calibri" panose="020F0502020204030204" pitchFamily="34" charset="0"/>
                <a:ea typeface="Calibri" panose="020F0502020204030204" pitchFamily="34" charset="0"/>
              </a:rPr>
              <a:t>Housing search and relocation services &amp; short- and medium-term rental assistance to move homeless persons and families (with or without a disability) as rapidly as possible into housing.</a:t>
            </a:r>
            <a:endParaRPr lang="en-US" sz="32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98906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1">
            <a:extLst>
              <a:ext uri="{FF2B5EF4-FFF2-40B4-BE49-F238E27FC236}">
                <a16:creationId xmlns:a16="http://schemas.microsoft.com/office/drawing/2014/main" id="{C5CEDC58-42E1-96A5-FD30-724885415701}"/>
              </a:ext>
            </a:extLst>
          </p:cNvPr>
          <p:cNvPicPr>
            <a:picLocks noChangeAspect="1"/>
          </p:cNvPicPr>
          <p:nvPr/>
        </p:nvPicPr>
        <p:blipFill>
          <a:blip r:embed="rId2"/>
          <a:stretch>
            <a:fillRect/>
          </a:stretch>
        </p:blipFill>
        <p:spPr>
          <a:xfrm>
            <a:off x="8706144" y="5964678"/>
            <a:ext cx="2847079" cy="774259"/>
          </a:xfrm>
          <a:prstGeom prst="rect">
            <a:avLst/>
          </a:prstGeom>
        </p:spPr>
      </p:pic>
      <p:sp>
        <p:nvSpPr>
          <p:cNvPr id="4" name="Content Placeholder 3">
            <a:extLst>
              <a:ext uri="{FF2B5EF4-FFF2-40B4-BE49-F238E27FC236}">
                <a16:creationId xmlns:a16="http://schemas.microsoft.com/office/drawing/2014/main" id="{AE7D313D-CE88-426F-AF83-828DD2930DA9}"/>
              </a:ext>
            </a:extLst>
          </p:cNvPr>
          <p:cNvSpPr>
            <a:spLocks noGrp="1"/>
          </p:cNvSpPr>
          <p:nvPr>
            <p:ph idx="1"/>
          </p:nvPr>
        </p:nvSpPr>
        <p:spPr/>
        <p:txBody>
          <a:bodyPr>
            <a:normAutofit fontScale="47500" lnSpcReduction="20000"/>
          </a:bodyPr>
          <a:lstStyle/>
          <a:p>
            <a:r>
              <a:rPr lang="en-US" dirty="0"/>
              <a:t>Eligible participants- New Permanent Supportive Housing</a:t>
            </a:r>
          </a:p>
          <a:p>
            <a:pPr marL="0" marR="0">
              <a:lnSpc>
                <a:spcPct val="115000"/>
              </a:lnSpc>
              <a:spcBef>
                <a:spcPts val="0"/>
              </a:spcBef>
              <a:spcAft>
                <a:spcPts val="1000"/>
              </a:spcAft>
            </a:pPr>
            <a:r>
              <a:rPr lang="en-US" sz="2800" b="1" u="sng" dirty="0">
                <a:effectLst/>
                <a:latin typeface="Calibri" panose="020F0502020204030204" pitchFamily="34" charset="0"/>
                <a:ea typeface="Times New Roman" panose="02020603050405020304" pitchFamily="18" charset="0"/>
                <a:cs typeface="Times New Roman" panose="02020603050405020304" pitchFamily="18" charset="0"/>
              </a:rPr>
              <a:t>Chronically Homeless</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 As stated in HUD’s Definition of Chronically Homeless final rule is: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(a)  A “homeless individual with a disability,” as defined in section 401(9) of the McKinney-Vento Homeless Assistance Act (42 U.S.C. 11360(9)), who: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Lives in a place not meant for human habitation, a safe haven, or in an emergency shelter; and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ii.	Has been homeless and living as described in paragraph (a)(</a:t>
            </a:r>
            <a:r>
              <a:rPr lang="en-US" sz="2800" b="1"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continuously for at least 12 months or on at least four separate occasions in the last 3 years, as long as the combined occasions equal at least 12 months and each break in homelessness separating the occasions included at least 7 consecutive nights of not living as described in paragraph (a)(</a:t>
            </a:r>
            <a:r>
              <a:rPr lang="en-US" sz="2800" b="1"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Stays in institutional care facilities for fewer than 90 days will not constitute as a break in homelessness, but rather such stays are included in the 12-month total, as long as the individual was living or residing in a place not meant for human habitation, a safe haven, or an emergency shelter immediately before entering an institutional care facility;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(b)  An individual who has been residing in an institutional care facility, including a jail, substance abuse or mental health treatment facility, hospital, or other similar facility, for fewer than 90 days and met all of the criteria in paragraph (a) of this definition, before entering the facility;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(c)  A family with an adult head of household (or if there is no adult in the family, a minor head of household) who meets all of the criteria in paragraph (a) or (b), including a family whose composition has fluctuated while the head of household has been homeless. </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43275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4476</TotalTime>
  <Words>2826</Words>
  <Application>Microsoft Office PowerPoint</Application>
  <PresentationFormat>Widescreen</PresentationFormat>
  <Paragraphs>157</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PowerPoint Presentation</vt:lpstr>
      <vt:lpstr>CoC Projects Funded in FY2021 </vt:lpstr>
      <vt:lpstr>PowerPoint Presentation</vt:lpstr>
      <vt:lpstr>PowerPoint Presentation</vt:lpstr>
      <vt:lpstr>HUD 9 Homeless Policy Priorities- FY2022 NOFO </vt:lpstr>
      <vt:lpstr>PowerPoint Presentation</vt:lpstr>
      <vt:lpstr>PowerPoint Presentation</vt:lpstr>
      <vt:lpstr>PowerPoint Presentation</vt:lpstr>
      <vt:lpstr>Dedicated Plus (“Chronic Lite”)</vt:lpstr>
      <vt:lpstr>PowerPoint Presentation</vt:lpstr>
      <vt:lpstr>What HUD is Looking for in Community Responses - System Level Elements</vt:lpstr>
      <vt:lpstr>What HUD is Looking for in Community Responses   Program Components</vt:lpstr>
      <vt:lpstr>Eligible Project Types</vt:lpstr>
      <vt:lpstr>Eligible Activities</vt:lpstr>
      <vt:lpstr>Supportive Services eligible with PSH &amp; RRH </vt:lpstr>
      <vt:lpstr>Threshold Requirements of HUD CoC Funded Projects </vt:lpstr>
      <vt:lpstr>HUD System Performance Measures This FY 2022 CoC NOFO significantly increases the  points available for system performance rating factors.</vt:lpstr>
      <vt:lpstr>The Metropolitan Nashville-Davidson County Continuum of Care Application Process</vt:lpstr>
      <vt:lpstr>CoC Ranking</vt:lpstr>
      <vt:lpstr>2022 Regular NOFO Timeline </vt:lpstr>
      <vt:lpstr>  Questions, Comments for NEW PROJECTS </vt:lpstr>
      <vt:lpstr>Renewal Projects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Pampilo Harris</dc:creator>
  <cp:lastModifiedBy>Charlotte Weatherington</cp:lastModifiedBy>
  <cp:revision>31</cp:revision>
  <dcterms:created xsi:type="dcterms:W3CDTF">2022-07-22T14:29:28Z</dcterms:created>
  <dcterms:modified xsi:type="dcterms:W3CDTF">2022-08-18T14:10:34Z</dcterms:modified>
</cp:coreProperties>
</file>