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93" r:id="rId4"/>
    <p:sldId id="281" r:id="rId5"/>
    <p:sldId id="371" r:id="rId6"/>
    <p:sldId id="376" r:id="rId7"/>
    <p:sldId id="377" r:id="rId8"/>
    <p:sldId id="378" r:id="rId9"/>
    <p:sldId id="381" r:id="rId10"/>
    <p:sldId id="379" r:id="rId11"/>
    <p:sldId id="380" r:id="rId12"/>
    <p:sldId id="382" r:id="rId13"/>
    <p:sldId id="383" r:id="rId14"/>
    <p:sldId id="384" r:id="rId15"/>
    <p:sldId id="347" r:id="rId16"/>
    <p:sldId id="275" r:id="rId17"/>
    <p:sldId id="353" r:id="rId18"/>
    <p:sldId id="372" r:id="rId19"/>
    <p:sldId id="385" r:id="rId20"/>
    <p:sldId id="388" r:id="rId21"/>
    <p:sldId id="386" r:id="rId22"/>
    <p:sldId id="389" r:id="rId23"/>
    <p:sldId id="367" r:id="rId24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  <p15:guide id="3" orient="horz" pos="2909">
          <p15:clr>
            <a:srgbClr val="A4A3A4"/>
          </p15:clr>
        </p15:guide>
        <p15:guide id="4" pos="218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reva Gilligan" initials="TG" lastIdx="5" clrIdx="0"/>
  <p:cmAuthor id="1" name="Amanda Wood" initials="AW" lastIdx="6" clrIdx="1"/>
  <p:cmAuthor id="2" name="Shelley Fugitt" initials="SF" lastIdx="2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45FE"/>
    <a:srgbClr val="3333FF"/>
    <a:srgbClr val="E1F9FF"/>
    <a:srgbClr val="D1282E"/>
    <a:srgbClr val="4670FC"/>
    <a:srgbClr val="F1DB3B"/>
    <a:srgbClr val="4670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0" autoAdjust="0"/>
    <p:restoredTop sz="94673" autoAdjust="0"/>
  </p:normalViewPr>
  <p:slideViewPr>
    <p:cSldViewPr>
      <p:cViewPr varScale="1">
        <p:scale>
          <a:sx n="70" d="100"/>
          <a:sy n="70" d="100"/>
        </p:scale>
        <p:origin x="139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68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32" d="100"/>
          <a:sy n="132" d="100"/>
        </p:scale>
        <p:origin x="-882" y="-78"/>
      </p:cViewPr>
      <p:guideLst>
        <p:guide orient="horz" pos="2928"/>
        <p:guide pos="2208"/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8-16T14:36:45.945" idx="5">
    <p:pos x="10" y="10"/>
    <p:text/>
    <p:extLst>
      <p:ext uri="{C676402C-5697-4E1C-873F-D02D1690AC5C}">
        <p15:threadingInfo xmlns:p15="http://schemas.microsoft.com/office/powerpoint/2012/main" timeZoneBias="30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2329" cy="462120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173" y="0"/>
            <a:ext cx="3012329" cy="462120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0F06744B-DD8E-40E0-9EB9-F246868AD1A5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378"/>
            <a:ext cx="3012329" cy="462120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173" y="8772378"/>
            <a:ext cx="3012329" cy="462120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7200B84D-2C7D-44C6-B4EA-1A8B59C60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1252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>
              <a:defRPr sz="1200"/>
            </a:lvl1pPr>
          </a:lstStyle>
          <a:p>
            <a:fld id="{7AE991B1-917E-4252-AE13-F8AFCCACAE65}" type="datetimeFigureOut">
              <a:rPr lang="en-US" smtClean="0"/>
              <a:t>11/13/2020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7" tIns="46244" rIns="92487" bIns="4624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87" tIns="46244" rIns="92487" bIns="4624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>
              <a:defRPr sz="1200"/>
            </a:lvl1pPr>
          </a:lstStyle>
          <a:p>
            <a:fld id="{5A691713-11D6-4EB9-B151-B6AA6CB529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201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91713-11D6-4EB9-B151-B6AA6CB529F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2046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Expended amounts include funds allocated in prior years.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91713-11D6-4EB9-B151-B6AA6CB529F1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2680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91713-11D6-4EB9-B151-B6AA6CB529F1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718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91713-11D6-4EB9-B151-B6AA6CB529F1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718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91713-11D6-4EB9-B151-B6AA6CB529F1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0657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91713-11D6-4EB9-B151-B6AA6CB529F1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0657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91713-11D6-4EB9-B151-B6AA6CB529F1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217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91713-11D6-4EB9-B151-B6AA6CB529F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610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91713-11D6-4EB9-B151-B6AA6CB529F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3325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91713-11D6-4EB9-B151-B6AA6CB529F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3722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91713-11D6-4EB9-B151-B6AA6CB529F1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1466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** Added this data</a:t>
            </a:r>
            <a:r>
              <a:rPr lang="en-US" baseline="0" dirty="0" smtClean="0"/>
              <a:t> to Appendix 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91713-11D6-4EB9-B151-B6AA6CB529F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718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Included targeted</a:t>
            </a:r>
            <a:r>
              <a:rPr lang="en-US" baseline="0" dirty="0" smtClean="0"/>
              <a:t> and </a:t>
            </a:r>
            <a:r>
              <a:rPr lang="en-US" dirty="0" smtClean="0"/>
              <a:t> countywide and weatherization.</a:t>
            </a:r>
            <a:r>
              <a:rPr lang="en-US" baseline="0" dirty="0" smtClean="0"/>
              <a:t> $ expended also included housing services costs.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91713-11D6-4EB9-B151-B6AA6CB529F1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2947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91713-11D6-4EB9-B151-B6AA6CB529F1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718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Includes PY funds.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91713-11D6-4EB9-B151-B6AA6CB529F1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796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31483-E136-4006-92BB-8CEFADED6241}" type="datetime1">
              <a:rPr lang="en-US" smtClean="0"/>
              <a:t>11/13/2020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8080415-80FB-4754-A1E1-9E5CEDF9984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FF37A-4C01-42CE-A149-CC04C0A5942D}" type="datetime1">
              <a:rPr lang="en-US" smtClean="0"/>
              <a:t>11/13/2020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0415-80FB-4754-A1E1-9E5CEDF9984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E0AE5-8764-405D-B3F3-376ABF89208E}" type="datetime1">
              <a:rPr lang="en-US" smtClean="0"/>
              <a:t>11/13/2020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0415-80FB-4754-A1E1-9E5CEDF9984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2A594-A992-4CA5-B2D2-2A32B8B6DC8A}" type="datetime1">
              <a:rPr lang="en-US" smtClean="0"/>
              <a:t>11/13/2020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0415-80FB-4754-A1E1-9E5CEDF9984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E7BE3-B0CF-4B85-BDEE-4D93B0F7D3C8}" type="datetime1">
              <a:rPr lang="en-US" smtClean="0"/>
              <a:t>11/13/2020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080415-80FB-4754-A1E1-9E5CEDF9984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5752F-3255-45D4-870D-4B7CEA9C7E79}" type="datetime1">
              <a:rPr lang="en-US" smtClean="0"/>
              <a:t>11/13/2020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0415-80FB-4754-A1E1-9E5CEDF9984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DED85-9836-46AE-8363-CD4D5D8B2713}" type="datetime1">
              <a:rPr lang="en-US" smtClean="0"/>
              <a:t>11/13/2020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0415-80FB-4754-A1E1-9E5CEDF9984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87A70-3559-445D-B814-619F6EEE8470}" type="datetime1">
              <a:rPr lang="en-US" smtClean="0"/>
              <a:t>11/13/2020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0415-80FB-4754-A1E1-9E5CEDF9984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19FC1-3DC2-4BE7-842C-BAF5FDE8F571}" type="datetime1">
              <a:rPr lang="en-US" smtClean="0"/>
              <a:t>11/13/2020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0415-80FB-4754-A1E1-9E5CEDF9984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F1C0-B96F-48D6-AE34-5355DA8A6623}" type="datetime1">
              <a:rPr lang="en-US" smtClean="0"/>
              <a:t>11/13/2020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0415-80FB-4754-A1E1-9E5CEDF9984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1A7B-AC3D-4168-84E6-18A2BC5B2A3C}" type="datetime1">
              <a:rPr lang="en-US" smtClean="0"/>
              <a:t>11/13/2020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8080415-80FB-4754-A1E1-9E5CEDF9984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AC763BB-16FF-4102-936C-1CDD51426ADD}" type="datetime1">
              <a:rPr lang="en-US" smtClean="0"/>
              <a:t>11/13/2020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C8080415-80FB-4754-A1E1-9E5CEDF9984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shville-mdha.org/?p=1857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tiff"/><Relationship Id="rId4" Type="http://schemas.openxmlformats.org/officeDocument/2006/relationships/hyperlink" Target="mailto:consolidatedplan@nashville-mdha.or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228599"/>
            <a:ext cx="1600200" cy="16257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9100" y="381000"/>
            <a:ext cx="8229600" cy="27432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METROPOLITAN DEVELOPMENT AND HOUSING AGENCY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124200"/>
            <a:ext cx="7848600" cy="3124200"/>
          </a:xfrm>
        </p:spPr>
        <p:txBody>
          <a:bodyPr>
            <a:noAutofit/>
          </a:bodyPr>
          <a:lstStyle/>
          <a:p>
            <a:endParaRPr lang="en-US" sz="2400" dirty="0" smtClean="0">
              <a:solidFill>
                <a:srgbClr val="D1282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CONSOLIDATED ANNUAL PERFORMANCE &amp; EVALUATION REPORT (CAPER)</a:t>
            </a:r>
          </a:p>
          <a:p>
            <a:pPr algn="ctr"/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 YEAR 2: June 1, 2019-MaY 31, 2020</a:t>
            </a:r>
          </a:p>
          <a:p>
            <a:endParaRPr lang="en-US" dirty="0">
              <a:solidFill>
                <a:srgbClr val="D1282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solidFill>
                <a:srgbClr val="D1282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rgbClr val="D1282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rgbClr val="D1282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0415-80FB-4754-A1E1-9E5CEDF9984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85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467600" cy="1371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Priority Two:</a:t>
            </a:r>
            <a:b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Preserve affordable Housing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Homeowner Rehabilitation and Energy Efficiency Improvements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 Development Block Grant Program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Grants for homeowners with needed repairs that threaten health &amp; safety and/or energy efficiency improvements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Address lead-based paint hazards</a:t>
            </a:r>
            <a:endParaRPr lang="en-US" sz="2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ClrTx/>
            </a:pPr>
            <a:r>
              <a:rPr lang="en-US" sz="22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151 homes assisted </a:t>
            </a:r>
          </a:p>
          <a:p>
            <a:pPr marL="342900" lvl="1" indent="-342900">
              <a:buClrTx/>
            </a:pPr>
            <a:r>
              <a:rPr lang="en-US" sz="22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$ 1,735,458.44 expended</a:t>
            </a:r>
            <a:endParaRPr lang="en-US" sz="22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0415-80FB-4754-A1E1-9E5CEDF99841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576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467600" cy="137160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Priority Two:</a:t>
            </a:r>
            <a:b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Preserve </a:t>
            </a:r>
            <a:r>
              <a:rPr lang="en-US" sz="3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affordable </a:t>
            </a:r>
            <a:r>
              <a:rPr lang="en-US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Rental Rehabilitation Program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 Development Block Grant Program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 interest  Loans to correct code violations in substandard rental property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Tenants must be 80% AMI (other restrictions apply for projects with more than 5 units)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Rent and income limits for minimum 10 years</a:t>
            </a:r>
            <a:endParaRPr lang="en-US" sz="2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ClrTx/>
            </a:pPr>
            <a:r>
              <a:rPr lang="en-US" sz="2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2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units assisted </a:t>
            </a:r>
          </a:p>
          <a:p>
            <a:pPr marL="342900" lvl="1" indent="-342900">
              <a:buClrTx/>
            </a:pPr>
            <a:r>
              <a:rPr lang="en-US" sz="22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$ 5,936 expended </a:t>
            </a:r>
            <a:endParaRPr lang="en-US" sz="22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0415-80FB-4754-A1E1-9E5CEDF99841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3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77200" cy="1142682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Priority Three: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 Facilities &amp; Services for Homeless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620000" cy="4602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Services for Homeless</a:t>
            </a:r>
          </a:p>
          <a:p>
            <a:pPr marL="0" indent="0" algn="ctr">
              <a:buNone/>
            </a:pPr>
            <a:endParaRPr lang="en-US" sz="28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 Development Block Grant Program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Continued programs used to pay the first month’s rent and security/utility deposits for homeless persons to find housing in conjunction with campaigns administered through Metro’s Homelessness Impact Division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MDHA’s S+C and VASH programs.</a:t>
            </a:r>
          </a:p>
          <a:p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_______________________________________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360 individuals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$193,803.20 expended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0415-80FB-4754-A1E1-9E5CEDF99841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49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924800" cy="1142682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rgbClr val="D128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rgbClr val="D128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rgbClr val="D128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solidFill>
                  <a:srgbClr val="D128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Priority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Three:</a:t>
            </a:r>
            <a:r>
              <a:rPr lang="en-US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 Facilities &amp; Services for Homeless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 to support homeless persons in Davidson County</a:t>
            </a:r>
            <a:endParaRPr lang="en-US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</a:t>
            </a:r>
          </a:p>
          <a:p>
            <a:pPr marL="342900" lvl="1" indent="-342900">
              <a:buClrTx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ClrTx/>
            </a:pPr>
            <a:r>
              <a:rPr lang="en-US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Emergency Solutions Grant Program, CDBG</a:t>
            </a:r>
          </a:p>
          <a:p>
            <a:pPr marL="342900" lvl="1" indent="-342900">
              <a:buClrTx/>
            </a:pPr>
            <a:r>
              <a:rPr lang="en-US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Operations/Essential Services -1,168 persons sheltered/assisted - $143,182.87 expended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342900" lvl="1" indent="-342900">
              <a:buClrTx/>
            </a:pPr>
            <a:r>
              <a:rPr lang="en-US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Rapid Re-housing - 440 </a:t>
            </a:r>
            <a:r>
              <a:rPr lang="en-US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persons - </a:t>
            </a:r>
            <a:r>
              <a:rPr lang="en-US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$88,287.67 </a:t>
            </a:r>
            <a:r>
              <a:rPr lang="en-US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expended </a:t>
            </a:r>
            <a:endParaRPr lang="en-US" b="1" dirty="0" smtClean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ClrTx/>
            </a:pPr>
            <a:r>
              <a:rPr lang="en-US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Prevention - 70 </a:t>
            </a:r>
            <a:r>
              <a:rPr lang="en-US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persons – </a:t>
            </a:r>
            <a:r>
              <a:rPr lang="en-US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$36,662.35 expended</a:t>
            </a:r>
          </a:p>
          <a:p>
            <a:pPr marL="342900" lvl="1" indent="-342900">
              <a:buClrTx/>
            </a:pPr>
            <a:r>
              <a:rPr lang="en-US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Street Outreach - 125 </a:t>
            </a:r>
            <a:r>
              <a:rPr lang="en-US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persons - </a:t>
            </a:r>
            <a:r>
              <a:rPr lang="en-US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$62,043.79 </a:t>
            </a:r>
            <a:r>
              <a:rPr lang="en-US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expended</a:t>
            </a:r>
          </a:p>
          <a:p>
            <a:pPr marL="342900" lvl="1" indent="-342900">
              <a:buClrTx/>
            </a:pPr>
            <a:endParaRPr lang="en-US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ClrTx/>
            </a:pPr>
            <a:endParaRPr lang="en-US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ClrTx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0415-80FB-4754-A1E1-9E5CEDF99841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7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458200" cy="990282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Priority Three:</a:t>
            </a:r>
            <a:r>
              <a:rPr lang="en-US" sz="6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 Facilities &amp; Services for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Persons with HIV/AIDS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077200" cy="48768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Housing Assistance for Persons with HIV/AIDS</a:t>
            </a:r>
            <a:endParaRPr lang="en-US" sz="1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Housing Opportunities for Persons with HIV/Aids (HOPWA)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housing stability for persons living with HIV/AIDS and their families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Funds awarded on competitive basis to provider agencies</a:t>
            </a:r>
          </a:p>
          <a:p>
            <a:r>
              <a:rPr lang="en-US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3C45F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Short-term rent, mortgage, and/or utility (“STRMU”) payments = 315 households - $373,028.31 expended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3C45F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Supportive services (transportation, case management) = 2,256 households - $322,314.34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3C45F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Facility-based housing rental assistance  = 56 households - $268,322 expended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3C45F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Permanent housing placement services = 182 households - $133,315.54 expended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3C45F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Short-term housing (Emergency Hotel/Motel stays) = 45 households - $40,213.09 expended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3C45F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Tenant Based Rental Assistance = 5 households - $12,188.80</a:t>
            </a:r>
            <a:r>
              <a:rPr lang="en-US" sz="1800" dirty="0" smtClean="0">
                <a:solidFill>
                  <a:srgbClr val="3C45F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0415-80FB-4754-A1E1-9E5CEDF99841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24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Microenterprise Assistance</a:t>
            </a:r>
          </a:p>
          <a:p>
            <a:pPr algn="ctr"/>
            <a:endParaRPr lang="en-US" sz="3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 Development Block Grant Program (CDBG)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Partnered with a local CDFI for a new 2 year microenterprise assistance program for potential or small businesses with five or fewer employees, one or more of whom owns the business and is LMI. __________________________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</a:t>
            </a:r>
            <a:endParaRPr lang="en-US" sz="2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ClrTx/>
            </a:pPr>
            <a:r>
              <a:rPr lang="en-US" sz="2200" b="1" dirty="0" smtClean="0">
                <a:solidFill>
                  <a:srgbClr val="3C45F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Microenterprise Assistance served 171 individuals and </a:t>
            </a:r>
            <a:r>
              <a:rPr lang="en-US" sz="2200" b="1" dirty="0">
                <a:solidFill>
                  <a:srgbClr val="3C45F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200" b="1" dirty="0" smtClean="0">
                <a:solidFill>
                  <a:srgbClr val="3C45F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potential new businesses and 24 existing businesses</a:t>
            </a:r>
            <a:r>
              <a:rPr lang="en-US" sz="2200" b="1" dirty="0">
                <a:solidFill>
                  <a:srgbClr val="3C45F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smtClean="0">
                <a:solidFill>
                  <a:srgbClr val="3C45F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prior contract.  Funded with prior year funds.</a:t>
            </a:r>
          </a:p>
          <a:p>
            <a:pPr marL="342900" lvl="1" indent="-342900">
              <a:buClrTx/>
            </a:pPr>
            <a:r>
              <a:rPr lang="en-US" sz="2200" b="1" dirty="0" smtClean="0">
                <a:solidFill>
                  <a:srgbClr val="3C45F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$197,194.70 expended</a:t>
            </a:r>
          </a:p>
          <a:p>
            <a:pPr marL="342900" lvl="1" indent="-342900">
              <a:buClrTx/>
            </a:pPr>
            <a:endParaRPr lang="en-US" sz="2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152400"/>
            <a:ext cx="74676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Priority </a:t>
            </a:r>
            <a:r>
              <a:rPr lang="en-US" sz="3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Four:</a:t>
            </a:r>
            <a:r>
              <a:rPr lang="en-US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Pathways to Self-Sufficiency</a:t>
            </a:r>
            <a:endParaRPr lang="en-US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0415-80FB-4754-A1E1-9E5CEDF99841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33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11086"/>
            <a:ext cx="7620000" cy="4602163"/>
          </a:xfr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Summer Youth Program</a:t>
            </a:r>
          </a:p>
          <a:p>
            <a:pPr marL="0" indent="0" algn="ctr">
              <a:buNone/>
            </a:pPr>
            <a:endParaRPr lang="en-US" sz="30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 Development Block Grant Program (CDBG)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Academic, sports, mentoring, job services, and &amp; cultural programs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Lower income youth ages 6-18</a:t>
            </a:r>
            <a:endParaRPr lang="en-US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Funding allocated to non-profits on competitive basis</a:t>
            </a:r>
          </a:p>
          <a:p>
            <a:r>
              <a:rPr lang="en-US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 organizations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1,533 youth participated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$312,256.58 expended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4800" y="206829"/>
            <a:ext cx="74676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Priority Four: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Pathways to Self-Sufficiency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0415-80FB-4754-A1E1-9E5CEDF99841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55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620000" cy="4602163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Opportunity NOW Summer Youth Work Program</a:t>
            </a:r>
          </a:p>
          <a:p>
            <a:pPr marL="0" indent="0" algn="ctr">
              <a:buNone/>
            </a:pPr>
            <a:endParaRPr lang="en-US" sz="30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 Development Block Grant Program (CDBG)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Coordination with Mayor’s Office for summer work projects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Lower income youth ages 14-15</a:t>
            </a:r>
            <a:endParaRPr lang="en-US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Funding allocated to non-profits on competitive basis</a:t>
            </a:r>
          </a:p>
          <a:p>
            <a:r>
              <a:rPr lang="en-US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organizations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youth participated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$70,000 expended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152400"/>
            <a:ext cx="74676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Priority Four:</a:t>
            </a:r>
            <a:r>
              <a:rPr lang="en-US" sz="6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Pathways to Self-Sufficiency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0415-80FB-4754-A1E1-9E5CEDF99841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7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010400" cy="13716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Priority Four:</a:t>
            </a:r>
            <a:r>
              <a:rPr lang="en-US" sz="6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Pathways to Self-Sufficiency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Employment Services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 Development Block Grant Program (CDBG)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Employment services to connect LMI persons to employment opportunities associated with housing construction and redevelopment, with the goal to provide Section 3 opportunities.</a:t>
            </a:r>
            <a:endParaRPr lang="en-US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_______________________________________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405 </a:t>
            </a:r>
            <a:r>
              <a:rPr lang="en-US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individuals </a:t>
            </a:r>
            <a:r>
              <a:rPr lang="en-US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end of PY</a:t>
            </a:r>
            <a:endParaRPr lang="en-US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$50,348.51 expended </a:t>
            </a:r>
            <a:endParaRPr lang="en-US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0415-80FB-4754-A1E1-9E5CEDF99841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08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7620000" cy="4373563"/>
          </a:xfrm>
        </p:spPr>
        <p:txBody>
          <a:bodyPr>
            <a:normAutofit fontScale="62500" lnSpcReduction="20000"/>
          </a:bodyPr>
          <a:lstStyle/>
          <a:p>
            <a:r>
              <a:rPr lang="en-US" sz="2300" dirty="0" smtClean="0"/>
              <a:t>Neighborhood Facility/Infrastructure Improvements Program</a:t>
            </a:r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Community Development Block Grant Program (CDBG)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Funding for rehab of neighborhood community facilities and infrastructure improvements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LMI Areas; Primarily residential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Competitive basis </a:t>
            </a:r>
          </a:p>
          <a:p>
            <a:r>
              <a:rPr lang="en-US" dirty="0" smtClean="0"/>
              <a:t>___________________________________________________</a:t>
            </a:r>
            <a:endParaRPr lang="en-US" sz="2600" b="1" dirty="0" smtClean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Clr>
                <a:srgbClr val="3C45FE"/>
              </a:buClr>
            </a:pPr>
            <a:endParaRPr lang="en-US" sz="2600" b="1" dirty="0" smtClean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Clr>
                <a:srgbClr val="3C45FE"/>
              </a:buClr>
            </a:pP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Completed rehabilitation of McGruder Community Center - $57,198.92 expended in PY.  Area serves 73.93% LMI.  </a:t>
            </a:r>
          </a:p>
          <a:p>
            <a:pPr lvl="1">
              <a:buClr>
                <a:srgbClr val="3C45FE"/>
              </a:buClr>
            </a:pPr>
            <a:endParaRPr lang="en-US" sz="2600" b="1" dirty="0" smtClean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Clr>
                <a:srgbClr val="3C45FE"/>
              </a:buClr>
            </a:pP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Completed construction of sidewalks for Formosa Street - $231,464.12 expended in PY.  Area serves 78.41% LMI.  </a:t>
            </a:r>
          </a:p>
          <a:p>
            <a:pPr marL="274320" lvl="1" indent="0">
              <a:buClr>
                <a:srgbClr val="3C45FE"/>
              </a:buClr>
              <a:buNone/>
            </a:pPr>
            <a:endParaRPr lang="en-US" sz="26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Clr>
                <a:srgbClr val="3C45FE"/>
              </a:buClr>
            </a:pP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Completed sidewalks and water/sewer infrastructure improvements as part of the Boscobel II project - $1,001,000 expended in PY.  Area serves 93.07% LMI.</a:t>
            </a:r>
          </a:p>
          <a:p>
            <a:pPr lvl="1">
              <a:buClr>
                <a:srgbClr val="3C45FE"/>
              </a:buClr>
            </a:pPr>
            <a:endParaRPr lang="en-US" sz="26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4800" y="152400"/>
            <a:ext cx="7467600" cy="1371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rmAutofit fontScale="92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Priority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Five:</a:t>
            </a:r>
            <a:r>
              <a:rPr lang="en-US" sz="6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revitalize distressed neighborhoods and underserved areas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0415-80FB-4754-A1E1-9E5CEDF99841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02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7620000" cy="4373563"/>
          </a:xfrm>
        </p:spPr>
        <p:txBody>
          <a:bodyPr>
            <a:normAutofit fontScale="77500" lnSpcReduction="20000"/>
          </a:bodyPr>
          <a:lstStyle/>
          <a:p>
            <a:pPr algn="just"/>
            <a:endParaRPr lang="en-US" sz="28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 Development Department administers HUD funded Community Planning and Development (CPD) programs on behalf of Metro Nashville and Davidson County.</a:t>
            </a:r>
          </a:p>
          <a:p>
            <a:endParaRPr lang="en-US" sz="2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 Development Block Grant (CDBG)</a:t>
            </a:r>
          </a:p>
          <a:p>
            <a:pPr marL="971550" lvl="1" indent="-514350">
              <a:buFont typeface="+mj-lt"/>
              <a:buAutoNum type="arabicPeriod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 Investment Partnerships Program (HOME)</a:t>
            </a:r>
          </a:p>
          <a:p>
            <a:pPr marL="971550" lvl="1" indent="-514350">
              <a:buFont typeface="+mj-lt"/>
              <a:buAutoNum type="arabicPeriod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Emergency Solutions Grants (ESG)</a:t>
            </a:r>
          </a:p>
          <a:p>
            <a:pPr marL="971550" lvl="1" indent="-514350">
              <a:buFont typeface="+mj-lt"/>
              <a:buAutoNum type="arabicPeriod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Housing Opportunities for Persons with AIDS (HOPWA)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73742" y="685800"/>
            <a:ext cx="7855857" cy="762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</a:t>
            </a:r>
          </a:p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Community Development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0415-80FB-4754-A1E1-9E5CEDF9984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70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7620000" cy="4373563"/>
          </a:xfrm>
        </p:spPr>
        <p:txBody>
          <a:bodyPr>
            <a:normAutofit fontScale="70000" lnSpcReduction="20000"/>
          </a:bodyPr>
          <a:lstStyle/>
          <a:p>
            <a:r>
              <a:rPr lang="en-US" sz="2300" dirty="0" smtClean="0"/>
              <a:t>Neighborhood Facility/Infrastructure Improvements Program</a:t>
            </a:r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Community Development Block Grant Program (CDBG)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Funding for rehab of neighborhood community facilities and infrastructure improvements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LMI Areas; Primarily residential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Competitive basis </a:t>
            </a:r>
          </a:p>
          <a:p>
            <a:r>
              <a:rPr lang="en-US" dirty="0" smtClean="0"/>
              <a:t>___________________________________________________</a:t>
            </a:r>
            <a:endParaRPr lang="en-US" sz="2600" b="1" dirty="0" smtClean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Clr>
                <a:srgbClr val="3C45FE"/>
              </a:buClr>
            </a:pPr>
            <a:endParaRPr lang="en-US" sz="26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Clr>
                <a:srgbClr val="3C45FE"/>
              </a:buClr>
            </a:pP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Completed Broadband infrastructure improvements for Napier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Sudekum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$24,955.32 expended in PY.  Area serves 91.58% LMI</a:t>
            </a:r>
          </a:p>
          <a:p>
            <a:pPr lvl="1">
              <a:buClr>
                <a:srgbClr val="3C45FE"/>
              </a:buClr>
            </a:pPr>
            <a:endParaRPr lang="en-US" sz="26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Clr>
                <a:srgbClr val="3C45FE"/>
              </a:buClr>
            </a:pP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Began construction for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Kossie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Gardner Sr. Park public facility project - $326,591.63 expended in PY.  Area serves 88.39% LMI.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4800" y="152400"/>
            <a:ext cx="7467600" cy="1371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rmAutofit fontScale="92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Priority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Five:</a:t>
            </a:r>
            <a:r>
              <a:rPr lang="en-US" sz="6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revitalize distressed neighborhoods and underserved areas (Cont’d.)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0415-80FB-4754-A1E1-9E5CEDF99841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13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7620000" cy="4373563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 meet  1 of 3 National Objectives:</a:t>
            </a:r>
          </a:p>
          <a:p>
            <a:pPr marL="800100" lvl="1" indent="-342900">
              <a:buClrTx/>
              <a:buFont typeface="Wingdings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Benefit low-moderate income persons (≤ 80% AMI)</a:t>
            </a:r>
          </a:p>
          <a:p>
            <a:pPr marL="800100" lvl="1" indent="-342900">
              <a:buClrTx/>
              <a:buFont typeface="Wingdings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Prevention of Slum &amp; Blight</a:t>
            </a:r>
          </a:p>
          <a:p>
            <a:pPr marL="800100" lvl="1" indent="-342900">
              <a:buClrTx/>
              <a:buFont typeface="Wingdings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Urgent Need</a:t>
            </a:r>
          </a:p>
          <a:p>
            <a:pPr marL="0" lvl="1" indent="0" algn="ctr">
              <a:buClrTx/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ClrTx/>
            </a:pPr>
            <a:r>
              <a:rPr lang="en-US" b="1" dirty="0" smtClean="0">
                <a:solidFill>
                  <a:srgbClr val="3C45F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During PY 2019,  </a:t>
            </a:r>
            <a:r>
              <a:rPr lang="en-US" b="1" u="sng" dirty="0" smtClean="0">
                <a:solidFill>
                  <a:srgbClr val="3C45F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99.41% of CDBG </a:t>
            </a:r>
            <a:r>
              <a:rPr lang="en-US" b="1" dirty="0" smtClean="0">
                <a:solidFill>
                  <a:srgbClr val="3C45F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funds met the Low-Mod National Objective</a:t>
            </a:r>
            <a:endParaRPr lang="en-US" b="1" dirty="0">
              <a:solidFill>
                <a:srgbClr val="3C45F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buClrTx/>
              <a:buNone/>
            </a:pP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ctr">
              <a:buClrTx/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ClrTx/>
            </a:pP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52718"/>
            <a:ext cx="81534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CDBG Program Accomplishments  </a:t>
            </a:r>
            <a:r>
              <a:rPr lang="en-US" sz="3200" dirty="0" smtClean="0">
                <a:solidFill>
                  <a:srgbClr val="D128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rgbClr val="D128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solidFill>
                <a:srgbClr val="D1282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9600" y="33112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0415-80FB-4754-A1E1-9E5CEDF99841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44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CR-10 Racial and Ethnic Composition of families assisted- HOPWA totals to be corrected as follows:</a:t>
            </a:r>
          </a:p>
          <a:p>
            <a:r>
              <a:rPr lang="en-US" dirty="0" smtClean="0"/>
              <a:t>	In table - White – 260; Black or AA – 468; Other – 20; 	Total – 755; Total not Hispanic – 707</a:t>
            </a:r>
          </a:p>
          <a:p>
            <a:r>
              <a:rPr lang="en-US" dirty="0" smtClean="0"/>
              <a:t>	In Notes – Total Other/Multi-racial – 6; Total served – 	755; Total non-Hispanic Served – 706</a:t>
            </a:r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 Appendix D Page 83 – HOPWA Supportive Services line should read 2,256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0415-80FB-4754-A1E1-9E5CEDF99841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52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1682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Citizen participation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620000" cy="4906963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Public comment period: </a:t>
            </a:r>
            <a:r>
              <a:rPr lang="en-US" u="sng" dirty="0" smtClean="0">
                <a:solidFill>
                  <a:srgbClr val="3C45F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11/05/2020 – 11/20/2020 at 10:00 am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 available 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website: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90513" indent="57150"/>
            <a:r>
              <a:rPr lang="en-US" dirty="0">
                <a:solidFill>
                  <a:srgbClr val="3C45FE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</a:t>
            </a:r>
            <a:r>
              <a:rPr lang="en-US" dirty="0" smtClean="0">
                <a:solidFill>
                  <a:srgbClr val="3C45FE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www.nashville-mdha.org/?p=1857</a:t>
            </a:r>
            <a:r>
              <a:rPr lang="en-US" dirty="0" smtClean="0">
                <a:solidFill>
                  <a:srgbClr val="3C45F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90513" indent="57150"/>
            <a:endParaRPr lang="en-US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0513" indent="5715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Comments by email: </a:t>
            </a: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consolidatedplan@nashville-mdha.org</a:t>
            </a:r>
            <a:endParaRPr lang="en-US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Written comments: </a:t>
            </a:r>
          </a:p>
          <a:p>
            <a:pPr lvl="2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ATTN: CAPER</a:t>
            </a:r>
          </a:p>
          <a:p>
            <a:pPr lvl="2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MDHA Community Development Department</a:t>
            </a:r>
          </a:p>
          <a:p>
            <a:pPr lvl="2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P.O. Box 846</a:t>
            </a:r>
          </a:p>
          <a:p>
            <a:pPr lvl="2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Nashville, TN 37202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8114" y="5715000"/>
            <a:ext cx="762000" cy="762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5615070"/>
            <a:ext cx="901446" cy="96186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0415-80FB-4754-A1E1-9E5CEDF99841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56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7620000" cy="4373563"/>
          </a:xfrm>
        </p:spPr>
        <p:txBody>
          <a:bodyPr>
            <a:normAutofit lnSpcReduction="10000"/>
          </a:bodyPr>
          <a:lstStyle/>
          <a:p>
            <a:endParaRPr lang="en-US" sz="24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CAPER = Consolidated Annual Performance  &amp; Evaluation Report</a:t>
            </a:r>
            <a:endParaRPr lang="en-US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Submitted to HUD within 90 days from close of program year – Due to COVID-19 HUD waiver allowed for an additional 90 days (due November 30, 2020)  </a:t>
            </a:r>
            <a:endParaRPr lang="en-US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Reports accomplishments for the program year from the 2019 Annual Action Plan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June 1, 2019 through May 31, 2020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 Federal Allocations</a:t>
            </a:r>
          </a:p>
          <a:p>
            <a:endParaRPr lang="en-US" sz="24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381000"/>
            <a:ext cx="8077200" cy="762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HUD Reporting Timeline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(2019 PROGRAM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Reporting)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0415-80FB-4754-A1E1-9E5CEDF9984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46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686800" cy="11430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 Program Allocations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program income </a:t>
            </a:r>
            <a:b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867899"/>
              </p:ext>
            </p:extLst>
          </p:nvPr>
        </p:nvGraphicFramePr>
        <p:xfrm>
          <a:off x="762000" y="1981200"/>
          <a:ext cx="7619999" cy="415594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747706"/>
                <a:gridCol w="1887523"/>
                <a:gridCol w="2027339"/>
                <a:gridCol w="1957431"/>
              </a:tblGrid>
              <a:tr h="7309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Grant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2019 Allocation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Program</a:t>
                      </a:r>
                      <a:r>
                        <a:rPr lang="en-US" baseline="0" dirty="0" smtClean="0"/>
                        <a:t> Income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695079">
                <a:tc>
                  <a:txBody>
                    <a:bodyPr/>
                    <a:lstStyle/>
                    <a:p>
                      <a:r>
                        <a:rPr lang="en-US" dirty="0" smtClean="0"/>
                        <a:t>CDBG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$5,112,559.00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$250,000.00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$5,362,559.00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644645">
                <a:tc>
                  <a:txBody>
                    <a:bodyPr/>
                    <a:lstStyle/>
                    <a:p>
                      <a:r>
                        <a:rPr lang="en-US" dirty="0" smtClean="0"/>
                        <a:t>ESG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$432,358.00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$0.00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$432,358.00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695079">
                <a:tc>
                  <a:txBody>
                    <a:bodyPr/>
                    <a:lstStyle/>
                    <a:p>
                      <a:r>
                        <a:rPr lang="en-US" dirty="0" smtClean="0"/>
                        <a:t>HOME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$2,330,266.00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$342,000.00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$2,672,266.00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695079">
                <a:tc>
                  <a:txBody>
                    <a:bodyPr/>
                    <a:lstStyle/>
                    <a:p>
                      <a:r>
                        <a:rPr lang="en-US" dirty="0" smtClean="0"/>
                        <a:t>HOPWA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$1,373,743.00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$0.00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$1,373,743.00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695079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$9,248,926.00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$592,000.00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$9,840.926.00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0415-80FB-4754-A1E1-9E5CEDF9984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35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68548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2018-2023 Con plan priorities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4983163"/>
          </a:xfrm>
        </p:spPr>
        <p:txBody>
          <a:bodyPr>
            <a:normAutofit lnSpcReduction="100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dirty="0"/>
              <a:t>Increase the number of decent, safe affordable units and help low and moderate income households access affordable housing.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/>
              <a:t>Preserve existing affordable housing units and help low and moderate income households retain housing.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/>
              <a:t>Support facilities and services for the homeless and persons with HIV/AIDS.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/>
              <a:t>Create pathways to self-sufficiency for low and moderate income persons and families.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/>
              <a:t>Revitalize distressed neighborhoods and underserved areas.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/>
              <a:t>Undertake grant management, planning, and other eligible administrative tasks under CDBG, HOME, ESG, and HOPWA.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0415-80FB-4754-A1E1-9E5CEDF9984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71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06648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Priority One: </a:t>
            </a:r>
            <a:b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 Affordable Housing</a:t>
            </a:r>
            <a:endParaRPr lang="en-US" sz="3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 Investment Partnership Program </a:t>
            </a:r>
          </a:p>
          <a:p>
            <a:endParaRPr lang="en-US" sz="24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Rental Homes Constructed </a:t>
            </a:r>
          </a:p>
          <a:p>
            <a:endParaRPr lang="en-US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units constructed for affordable rental housing</a:t>
            </a:r>
          </a:p>
          <a:p>
            <a:r>
              <a:rPr lang="en-US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</a:t>
            </a:r>
          </a:p>
          <a:p>
            <a:endParaRPr lang="en-US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 Affordable Rental Units Constructed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$1,592,394.13 Expended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0415-80FB-4754-A1E1-9E5CEDF9984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6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772400" cy="1371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Priority One</a:t>
            </a:r>
            <a:b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 Affordable Housing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 Investment Partnership Program</a:t>
            </a:r>
          </a:p>
          <a:p>
            <a:endParaRPr lang="en-US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Ownership Homes 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Constructed </a:t>
            </a:r>
          </a:p>
          <a:p>
            <a:endParaRPr lang="en-US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homes constructed for home ownership</a:t>
            </a:r>
          </a:p>
          <a:p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</a:t>
            </a:r>
          </a:p>
          <a:p>
            <a:endParaRPr lang="en-US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New Homeownership </a:t>
            </a:r>
            <a:r>
              <a:rPr lang="en-US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Units Constructed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$432,478.00 Expended</a:t>
            </a:r>
            <a:endParaRPr lang="en-US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0415-80FB-4754-A1E1-9E5CEDF9984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556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PY2019 </a:t>
            </a:r>
            <a:b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Accomplishments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924800" cy="4876800"/>
          </a:xfrm>
        </p:spPr>
        <p:txBody>
          <a:bodyPr wrap="none">
            <a:normAutofit/>
          </a:bodyPr>
          <a:lstStyle/>
          <a:p>
            <a:pPr marL="0" indent="0" algn="ctr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Leverage</a:t>
            </a:r>
          </a:p>
          <a:p>
            <a:pPr marL="800100" lvl="1" indent="-342900">
              <a:buClrTx/>
            </a:pPr>
            <a:r>
              <a:rPr lang="en-US" b="1" dirty="0" smtClean="0">
                <a:solidFill>
                  <a:srgbClr val="3C45F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$3,946,930  HOME funds awarded - 4 Developers/4 projects</a:t>
            </a:r>
            <a:endParaRPr lang="en-US" b="1" dirty="0">
              <a:solidFill>
                <a:srgbClr val="3C45F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ClrTx/>
            </a:pPr>
            <a:r>
              <a:rPr lang="en-US" b="1" dirty="0" smtClean="0">
                <a:solidFill>
                  <a:srgbClr val="3C45F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 $ will leverage $37,499,954 in other funds</a:t>
            </a:r>
          </a:p>
          <a:p>
            <a:pPr lvl="1" indent="0">
              <a:buClrTx/>
              <a:buNone/>
            </a:pPr>
            <a:r>
              <a:rPr lang="en-US" b="1" dirty="0">
                <a:solidFill>
                  <a:srgbClr val="3C45F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 smtClean="0">
                <a:solidFill>
                  <a:srgbClr val="3C45F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representing a 950% return on each HOME $ invested</a:t>
            </a:r>
          </a:p>
          <a:p>
            <a:pPr marL="800100" lvl="1" indent="-342900">
              <a:buClrTx/>
            </a:pPr>
            <a:r>
              <a:rPr lang="en-US" b="1" dirty="0" smtClean="0">
                <a:solidFill>
                  <a:srgbClr val="3C45F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210 Rental Units &amp; 15 Homeownership Units to be produced</a:t>
            </a:r>
          </a:p>
          <a:p>
            <a:pPr marL="800100" lvl="1" indent="-342900">
              <a:buClrTx/>
            </a:pPr>
            <a:endParaRPr lang="en-US" b="1" dirty="0" smtClean="0">
              <a:solidFill>
                <a:srgbClr val="3C45F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ClrTx/>
            </a:pPr>
            <a:endParaRPr lang="en-US" sz="2000" dirty="0" smtClean="0">
              <a:solidFill>
                <a:srgbClr val="3C45F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0">
              <a:buClrTx/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3" indent="0">
              <a:buClrTx/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2" indent="-285750">
              <a:buClrTx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buClrTx/>
              <a:buNone/>
            </a:pP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0415-80FB-4754-A1E1-9E5CEDF99841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16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77200" cy="1142682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Priority One</a:t>
            </a:r>
            <a:b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 Affordable Housing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153400" cy="4724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Fair Housing</a:t>
            </a:r>
          </a:p>
          <a:p>
            <a:pPr marL="0" indent="0" algn="ctr">
              <a:buNone/>
            </a:pPr>
            <a:endParaRPr lang="en-US" sz="28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 Development Block Grant Program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Fair Housing Counseling, outreach and education. _______________________________________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150 persons served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$26,000.00 expended  </a:t>
            </a:r>
          </a:p>
          <a:p>
            <a:pPr marL="342900" indent="-342900">
              <a:buFont typeface="Arial" pitchFamily="34" charset="0"/>
              <a:buChar char="•"/>
            </a:pPr>
            <a:endParaRPr lang="en-US" b="0" dirty="0" smtClean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0415-80FB-4754-A1E1-9E5CEDF9984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89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Custom 7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F0A746"/>
      </a:accent1>
      <a:accent2>
        <a:srgbClr val="0066FF"/>
      </a:accent2>
      <a:accent3>
        <a:srgbClr val="F43853"/>
      </a:accent3>
      <a:accent4>
        <a:srgbClr val="FFFF66"/>
      </a:accent4>
      <a:accent5>
        <a:srgbClr val="38E866"/>
      </a:accent5>
      <a:accent6>
        <a:srgbClr val="D3AFA9"/>
      </a:accent6>
      <a:hlink>
        <a:srgbClr val="CC3399"/>
      </a:hlink>
      <a:folHlink>
        <a:srgbClr val="800080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6832</TotalTime>
  <Words>1240</Words>
  <Application>Microsoft Office PowerPoint</Application>
  <PresentationFormat>On-screen Show (4:3)</PresentationFormat>
  <Paragraphs>282</Paragraphs>
  <Slides>23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Arial Black</vt:lpstr>
      <vt:lpstr>Calibri</vt:lpstr>
      <vt:lpstr>Times New Roman</vt:lpstr>
      <vt:lpstr>Wingdings</vt:lpstr>
      <vt:lpstr>Essential</vt:lpstr>
      <vt:lpstr>  METROPOLITAN DEVELOPMENT AND HOUSING AGENCY</vt:lpstr>
      <vt:lpstr>PowerPoint Presentation</vt:lpstr>
      <vt:lpstr>PowerPoint Presentation</vt:lpstr>
      <vt:lpstr> 2019  Program Allocations &amp; program income  </vt:lpstr>
      <vt:lpstr>2018-2023 Con plan priorities</vt:lpstr>
      <vt:lpstr>Priority One:  Increase Affordable Housing</vt:lpstr>
      <vt:lpstr>Priority One Increase Affordable Housing</vt:lpstr>
      <vt:lpstr>HOME PY2019  Program Accomplishments</vt:lpstr>
      <vt:lpstr>Priority One Increase Affordable Housing</vt:lpstr>
      <vt:lpstr>Priority Two: Preserve affordable Housing</vt:lpstr>
      <vt:lpstr>Priority Two: Preserve affordable Housing</vt:lpstr>
      <vt:lpstr>Priority Three: Support Facilities &amp; Services for Homeless</vt:lpstr>
      <vt:lpstr>  Priority Three: Support Facilities &amp; Services for Homeless</vt:lpstr>
      <vt:lpstr>Priority Three: Support Facilities &amp; Services for Persons with HIV/AIDS</vt:lpstr>
      <vt:lpstr>PowerPoint Presentation</vt:lpstr>
      <vt:lpstr>PowerPoint Presentation</vt:lpstr>
      <vt:lpstr>PowerPoint Presentation</vt:lpstr>
      <vt:lpstr>Priority Four: Pathways to Self-Sufficiency</vt:lpstr>
      <vt:lpstr>PowerPoint Presentation</vt:lpstr>
      <vt:lpstr>PowerPoint Presentation</vt:lpstr>
      <vt:lpstr>PowerPoint Presentation</vt:lpstr>
      <vt:lpstr>Corrections</vt:lpstr>
      <vt:lpstr>Citizen participation</vt:lpstr>
    </vt:vector>
  </TitlesOfParts>
  <Company>MDHA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METROPOLITAN DEVELOPMENT AND HOUSING AGENCY</dc:title>
  <dc:creator>lapcdtop</dc:creator>
  <cp:lastModifiedBy>Brian Sexton</cp:lastModifiedBy>
  <cp:revision>325</cp:revision>
  <cp:lastPrinted>2019-08-19T17:10:57Z</cp:lastPrinted>
  <dcterms:created xsi:type="dcterms:W3CDTF">2011-11-21T02:46:35Z</dcterms:created>
  <dcterms:modified xsi:type="dcterms:W3CDTF">2020-11-13T17:18:33Z</dcterms:modified>
</cp:coreProperties>
</file>