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drawings/drawing4.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9"/>
  </p:notesMasterIdLst>
  <p:sldIdLst>
    <p:sldId id="509" r:id="rId2"/>
    <p:sldId id="510" r:id="rId3"/>
    <p:sldId id="507" r:id="rId4"/>
    <p:sldId id="528" r:id="rId5"/>
    <p:sldId id="526" r:id="rId6"/>
    <p:sldId id="511" r:id="rId7"/>
    <p:sldId id="512" r:id="rId8"/>
    <p:sldId id="513" r:id="rId9"/>
    <p:sldId id="514" r:id="rId10"/>
    <p:sldId id="515" r:id="rId11"/>
    <p:sldId id="556" r:id="rId12"/>
    <p:sldId id="517" r:id="rId13"/>
    <p:sldId id="518" r:id="rId14"/>
    <p:sldId id="519" r:id="rId15"/>
    <p:sldId id="520" r:id="rId16"/>
    <p:sldId id="525" r:id="rId17"/>
    <p:sldId id="493" r:id="rId18"/>
    <p:sldId id="494" r:id="rId19"/>
    <p:sldId id="495" r:id="rId20"/>
    <p:sldId id="496" r:id="rId21"/>
    <p:sldId id="498" r:id="rId22"/>
    <p:sldId id="499" r:id="rId23"/>
    <p:sldId id="500" r:id="rId24"/>
    <p:sldId id="535" r:id="rId25"/>
    <p:sldId id="540" r:id="rId26"/>
    <p:sldId id="541" r:id="rId27"/>
    <p:sldId id="563" r:id="rId28"/>
    <p:sldId id="564" r:id="rId29"/>
    <p:sldId id="565" r:id="rId30"/>
    <p:sldId id="560" r:id="rId31"/>
    <p:sldId id="542" r:id="rId32"/>
    <p:sldId id="561" r:id="rId33"/>
    <p:sldId id="543" r:id="rId34"/>
    <p:sldId id="546" r:id="rId35"/>
    <p:sldId id="548" r:id="rId36"/>
    <p:sldId id="547" r:id="rId37"/>
    <p:sldId id="544" r:id="rId38"/>
    <p:sldId id="562" r:id="rId39"/>
    <p:sldId id="545" r:id="rId40"/>
    <p:sldId id="554" r:id="rId41"/>
    <p:sldId id="549" r:id="rId42"/>
    <p:sldId id="502" r:id="rId43"/>
    <p:sldId id="555" r:id="rId44"/>
    <p:sldId id="550" r:id="rId45"/>
    <p:sldId id="551" r:id="rId46"/>
    <p:sldId id="552" r:id="rId47"/>
    <p:sldId id="553" r:id="rId48"/>
    <p:sldId id="537" r:id="rId49"/>
    <p:sldId id="529" r:id="rId50"/>
    <p:sldId id="530" r:id="rId51"/>
    <p:sldId id="531" r:id="rId52"/>
    <p:sldId id="532" r:id="rId53"/>
    <p:sldId id="533" r:id="rId54"/>
    <p:sldId id="534" r:id="rId55"/>
    <p:sldId id="375" r:id="rId56"/>
    <p:sldId id="409" r:id="rId57"/>
    <p:sldId id="539"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EB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23" autoAdjust="0"/>
    <p:restoredTop sz="96586" autoAdjust="0"/>
  </p:normalViewPr>
  <p:slideViewPr>
    <p:cSldViewPr>
      <p:cViewPr varScale="1">
        <p:scale>
          <a:sx n="74" d="100"/>
          <a:sy n="74" d="100"/>
        </p:scale>
        <p:origin x="-294"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HP%20USER\Documents\Nashville\Survey\Survey%20Summary%2006-13-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P%20USER\Documents\Nashville\Survey\Survey%20Summary%2006-13-13.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HP%20USER\AppData\Local\Temp\ND\Survey%20Summary%2006-20-13(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HP%20USER\AppData\Local\Temp\ND\Survey%20Summary%2008-26-13.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HP%20USER\Documents\Nashville\Survey\Survey%20Summary%2006-13-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0613216780105875"/>
          <c:y val="2.3919696208186743E-2"/>
        </c:manualLayout>
      </c:layout>
      <c:overlay val="0"/>
      <c:txPr>
        <a:bodyPr/>
        <a:lstStyle/>
        <a:p>
          <a:pPr algn="l">
            <a:defRPr sz="2400"/>
          </a:pPr>
          <a:endParaRPr lang="en-US"/>
        </a:p>
      </c:txPr>
    </c:title>
    <c:autoTitleDeleted val="0"/>
    <c:plotArea>
      <c:layout/>
      <c:pieChart>
        <c:varyColors val="1"/>
        <c:ser>
          <c:idx val="0"/>
          <c:order val="0"/>
          <c:tx>
            <c:strRef>
              <c:f>Sheet1!$B$1</c:f>
              <c:strCache>
                <c:ptCount val="1"/>
                <c:pt idx="0">
                  <c:v>Age Distribution</c:v>
                </c:pt>
              </c:strCache>
            </c:strRef>
          </c:tx>
          <c:dLbls>
            <c:dLbl>
              <c:idx val="4"/>
              <c:layout>
                <c:manualLayout>
                  <c:x val="-0.18191448725159354"/>
                  <c:y val="8.3012407539966596E-2"/>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400" b="1"/>
                </a:pPr>
                <a:endParaRPr lang="en-US"/>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Sheet1!$A$2:$A$6</c:f>
              <c:strCache>
                <c:ptCount val="5"/>
                <c:pt idx="0">
                  <c:v>0-5</c:v>
                </c:pt>
                <c:pt idx="1">
                  <c:v>6-12</c:v>
                </c:pt>
                <c:pt idx="2">
                  <c:v>13-17</c:v>
                </c:pt>
                <c:pt idx="3">
                  <c:v>18-61</c:v>
                </c:pt>
                <c:pt idx="4">
                  <c:v>62+</c:v>
                </c:pt>
              </c:strCache>
            </c:strRef>
          </c:cat>
          <c:val>
            <c:numRef>
              <c:f>Sheet1!$B$2:$B$6</c:f>
              <c:numCache>
                <c:formatCode>General</c:formatCode>
                <c:ptCount val="5"/>
                <c:pt idx="0">
                  <c:v>550</c:v>
                </c:pt>
                <c:pt idx="1">
                  <c:v>425</c:v>
                </c:pt>
                <c:pt idx="2">
                  <c:v>187</c:v>
                </c:pt>
                <c:pt idx="3">
                  <c:v>776</c:v>
                </c:pt>
                <c:pt idx="4">
                  <c:v>54</c:v>
                </c:pt>
              </c:numCache>
            </c:numRef>
          </c:val>
        </c:ser>
        <c:ser>
          <c:idx val="1"/>
          <c:order val="1"/>
          <c:tx>
            <c:strRef>
              <c:f>Sheet1!$C$1</c:f>
              <c:strCache>
                <c:ptCount val="1"/>
                <c:pt idx="0">
                  <c:v>Column1</c:v>
                </c:pt>
              </c:strCache>
            </c:strRef>
          </c:tx>
          <c:cat>
            <c:strRef>
              <c:f>Sheet1!$A$2:$A$6</c:f>
              <c:strCache>
                <c:ptCount val="5"/>
                <c:pt idx="0">
                  <c:v>0-5</c:v>
                </c:pt>
                <c:pt idx="1">
                  <c:v>6-12</c:v>
                </c:pt>
                <c:pt idx="2">
                  <c:v>13-17</c:v>
                </c:pt>
                <c:pt idx="3">
                  <c:v>18-61</c:v>
                </c:pt>
                <c:pt idx="4">
                  <c:v>62+</c:v>
                </c:pt>
              </c:strCache>
            </c:strRef>
          </c:cat>
          <c:val>
            <c:numRef>
              <c:f>Sheet1!$C$2:$C$6</c:f>
              <c:numCache>
                <c:formatCode>General</c:formatCode>
                <c:ptCount val="5"/>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160840870058575E-2"/>
          <c:y val="0.14338625704573812"/>
          <c:w val="0.94784383436935626"/>
          <c:h val="0.65190961706709738"/>
        </c:manualLayout>
      </c:layout>
      <c:barChart>
        <c:barDir val="col"/>
        <c:grouping val="clustered"/>
        <c:varyColors val="0"/>
        <c:ser>
          <c:idx val="0"/>
          <c:order val="0"/>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Sheet3!$A$2:$A$7</c:f>
              <c:strCache>
                <c:ptCount val="6"/>
                <c:pt idx="0">
                  <c:v>Less than High School</c:v>
                </c:pt>
                <c:pt idx="1">
                  <c:v>High School Diploma/GED</c:v>
                </c:pt>
                <c:pt idx="2">
                  <c:v>Some college, no degree</c:v>
                </c:pt>
                <c:pt idx="3">
                  <c:v>Associate's/ Bachelor's Degree</c:v>
                </c:pt>
                <c:pt idx="4">
                  <c:v>Certification or Licensure</c:v>
                </c:pt>
                <c:pt idx="5">
                  <c:v>Other/ Don't Know</c:v>
                </c:pt>
              </c:strCache>
            </c:strRef>
          </c:cat>
          <c:val>
            <c:numRef>
              <c:f>Sheet3!$C$2:$C$7</c:f>
              <c:numCache>
                <c:formatCode>0%</c:formatCode>
                <c:ptCount val="6"/>
                <c:pt idx="0">
                  <c:v>0.40536277602523657</c:v>
                </c:pt>
                <c:pt idx="1">
                  <c:v>0.38012618296529971</c:v>
                </c:pt>
                <c:pt idx="2">
                  <c:v>0.12776025236593061</c:v>
                </c:pt>
                <c:pt idx="3">
                  <c:v>1.2618296529968454E-2</c:v>
                </c:pt>
                <c:pt idx="4">
                  <c:v>2.8391167192429023E-2</c:v>
                </c:pt>
                <c:pt idx="5">
                  <c:v>4.5741324921135647E-2</c:v>
                </c:pt>
              </c:numCache>
            </c:numRef>
          </c:val>
        </c:ser>
        <c:dLbls>
          <c:showLegendKey val="0"/>
          <c:showVal val="0"/>
          <c:showCatName val="0"/>
          <c:showSerName val="0"/>
          <c:showPercent val="0"/>
          <c:showBubbleSize val="0"/>
        </c:dLbls>
        <c:gapWidth val="150"/>
        <c:axId val="108386560"/>
        <c:axId val="108273664"/>
      </c:barChart>
      <c:catAx>
        <c:axId val="108386560"/>
        <c:scaling>
          <c:orientation val="minMax"/>
        </c:scaling>
        <c:delete val="0"/>
        <c:axPos val="b"/>
        <c:numFmt formatCode="General" sourceLinked="0"/>
        <c:majorTickMark val="out"/>
        <c:minorTickMark val="none"/>
        <c:tickLblPos val="nextTo"/>
        <c:txPr>
          <a:bodyPr/>
          <a:lstStyle/>
          <a:p>
            <a:pPr>
              <a:defRPr sz="1200" b="1"/>
            </a:pPr>
            <a:endParaRPr lang="en-US"/>
          </a:p>
        </c:txPr>
        <c:crossAx val="108273664"/>
        <c:crosses val="autoZero"/>
        <c:auto val="1"/>
        <c:lblAlgn val="ctr"/>
        <c:lblOffset val="100"/>
        <c:noMultiLvlLbl val="0"/>
      </c:catAx>
      <c:valAx>
        <c:axId val="108273664"/>
        <c:scaling>
          <c:orientation val="minMax"/>
        </c:scaling>
        <c:delete val="0"/>
        <c:axPos val="l"/>
        <c:majorGridlines/>
        <c:numFmt formatCode="0%" sourceLinked="1"/>
        <c:majorTickMark val="out"/>
        <c:minorTickMark val="none"/>
        <c:tickLblPos val="nextTo"/>
        <c:txPr>
          <a:bodyPr/>
          <a:lstStyle/>
          <a:p>
            <a:pPr>
              <a:defRPr sz="1200"/>
            </a:pPr>
            <a:endParaRPr lang="en-US"/>
          </a:p>
        </c:txPr>
        <c:crossAx val="108386560"/>
        <c:crosses val="autoZero"/>
        <c:crossBetween val="between"/>
        <c:majorUnit val="0.1"/>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0"/>
              <c:layout>
                <c:manualLayout>
                  <c:x val="-0.13000667289470172"/>
                  <c:y val="0.13109394665908633"/>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577421148627608"/>
                  <c:y val="-2.2618565577479054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4778693447217403"/>
                  <c:y val="-0.14012112714419817"/>
                </c:manualLayout>
              </c:layou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6.5195960674407222E-2"/>
                  <c:y val="0.14798360483368783"/>
                </c:manualLayout>
              </c:layout>
              <c:tx>
                <c:rich>
                  <a:bodyPr/>
                  <a:lstStyle/>
                  <a:p>
                    <a:pPr>
                      <a:defRPr sz="1050" b="1"/>
                    </a:pPr>
                    <a:r>
                      <a:rPr lang="en-US" sz="1200" dirty="0" smtClean="0"/>
                      <a:t>Don’t Know</a:t>
                    </a:r>
                    <a:r>
                      <a:rPr lang="en-US" sz="1200" dirty="0"/>
                      <a:t>
0%</a:t>
                    </a:r>
                    <a:endParaRPr lang="en-US" sz="1050" dirty="0"/>
                  </a:p>
                </c:rich>
              </c:tx>
              <c:spPr/>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600" b="1"/>
                </a:pPr>
                <a:endParaRPr lang="en-US"/>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Sheet3!$A$28:$A$32</c:f>
              <c:strCache>
                <c:ptCount val="5"/>
                <c:pt idx="0">
                  <c:v>Very big</c:v>
                </c:pt>
                <c:pt idx="1">
                  <c:v>Somewhat big</c:v>
                </c:pt>
                <c:pt idx="2">
                  <c:v>Not big</c:v>
                </c:pt>
                <c:pt idx="3">
                  <c:v>No problem</c:v>
                </c:pt>
                <c:pt idx="4">
                  <c:v>DK</c:v>
                </c:pt>
              </c:strCache>
            </c:strRef>
          </c:cat>
          <c:val>
            <c:numRef>
              <c:f>Sheet3!$B$28:$B$32</c:f>
              <c:numCache>
                <c:formatCode>General</c:formatCode>
                <c:ptCount val="5"/>
                <c:pt idx="0">
                  <c:v>88</c:v>
                </c:pt>
                <c:pt idx="1">
                  <c:v>149</c:v>
                </c:pt>
                <c:pt idx="2">
                  <c:v>42</c:v>
                </c:pt>
                <c:pt idx="3">
                  <c:v>337</c:v>
                </c:pt>
                <c:pt idx="4">
                  <c:v>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741318139252695"/>
          <c:y val="0.22827843494560629"/>
          <c:w val="0.54517390100106833"/>
          <c:h val="0.77079663609304039"/>
        </c:manualLayout>
      </c:layout>
      <c:pieChart>
        <c:varyColors val="1"/>
        <c:ser>
          <c:idx val="0"/>
          <c:order val="0"/>
          <c:dLbls>
            <c:dLbl>
              <c:idx val="2"/>
              <c:tx>
                <c:rich>
                  <a:bodyPr/>
                  <a:lstStyle/>
                  <a:p>
                    <a:r>
                      <a:rPr lang="en-US"/>
                      <a:t>Ride from family</a:t>
                    </a:r>
                    <a:r>
                      <a:rPr lang="en-US" smtClean="0"/>
                      <a:t>/ friends</a:t>
                    </a:r>
                    <a:r>
                      <a:rPr lang="en-US"/>
                      <a:t>
21%</a:t>
                    </a:r>
                  </a:p>
                </c:rich>
              </c:tx>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0403451748763959"/>
                  <c:y val="5.2864595913240907E-2"/>
                </c:manualLayout>
              </c:layout>
              <c:spPr/>
              <c:txPr>
                <a:bodyPr/>
                <a:lstStyle/>
                <a:p>
                  <a:pPr>
                    <a:defRPr sz="1200" b="1"/>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4.2270036012940243E-2"/>
                  <c:y val="1.1133761654026375E-2"/>
                </c:manualLayout>
              </c:layout>
              <c:spPr/>
              <c:txPr>
                <a:bodyPr/>
                <a:lstStyle/>
                <a:p>
                  <a:pPr>
                    <a:defRPr sz="1200" b="1"/>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0.12627754379539766"/>
                  <c:y val="2.6329484888008632E-2"/>
                </c:manualLayout>
              </c:layout>
              <c:spPr/>
              <c:txPr>
                <a:bodyPr/>
                <a:lstStyle/>
                <a:p>
                  <a:pPr>
                    <a:defRPr sz="1100" b="1"/>
                  </a:pPr>
                  <a:endParaRPr lang="en-US"/>
                </a:p>
              </c:txPr>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600" b="1"/>
                </a:pPr>
                <a:endParaRPr lang="en-US"/>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Sheet2!$A$2:$A$7</c:f>
              <c:strCache>
                <c:ptCount val="6"/>
                <c:pt idx="0">
                  <c:v>Your own car/truck</c:v>
                </c:pt>
                <c:pt idx="1">
                  <c:v>Bus</c:v>
                </c:pt>
                <c:pt idx="2">
                  <c:v>Ride from family/friends</c:v>
                </c:pt>
                <c:pt idx="3">
                  <c:v>Walk</c:v>
                </c:pt>
                <c:pt idx="4">
                  <c:v>Other</c:v>
                </c:pt>
                <c:pt idx="5">
                  <c:v>Don't Know</c:v>
                </c:pt>
              </c:strCache>
            </c:strRef>
          </c:cat>
          <c:val>
            <c:numRef>
              <c:f>Sheet2!$B$2:$B$7</c:f>
              <c:numCache>
                <c:formatCode>General</c:formatCode>
                <c:ptCount val="6"/>
                <c:pt idx="0">
                  <c:v>236</c:v>
                </c:pt>
                <c:pt idx="1">
                  <c:v>217</c:v>
                </c:pt>
                <c:pt idx="2">
                  <c:v>128</c:v>
                </c:pt>
                <c:pt idx="3">
                  <c:v>20</c:v>
                </c:pt>
                <c:pt idx="4">
                  <c:v>11</c:v>
                </c:pt>
                <c:pt idx="5">
                  <c:v>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258371798352791E-2"/>
          <c:y val="0.12651220827176607"/>
          <c:w val="0.92592089781880715"/>
          <c:h val="0.43992967208075451"/>
        </c:manualLayout>
      </c:layout>
      <c:barChart>
        <c:barDir val="col"/>
        <c:grouping val="clustered"/>
        <c:varyColors val="0"/>
        <c:ser>
          <c:idx val="0"/>
          <c:order val="0"/>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Sheet3!$A$40:$A$55</c:f>
              <c:strCache>
                <c:ptCount val="16"/>
                <c:pt idx="0">
                  <c:v>Grocery store</c:v>
                </c:pt>
                <c:pt idx="1">
                  <c:v>Pharmacy</c:v>
                </c:pt>
                <c:pt idx="2">
                  <c:v>Laundromat/Dry cleaner</c:v>
                </c:pt>
                <c:pt idx="3">
                  <c:v>Library </c:v>
                </c:pt>
                <c:pt idx="4">
                  <c:v>Community Meeting Space </c:v>
                </c:pt>
                <c:pt idx="5">
                  <c:v>Church </c:v>
                </c:pt>
                <c:pt idx="6">
                  <c:v>Farmers Market </c:v>
                </c:pt>
                <c:pt idx="7">
                  <c:v>Post Office</c:v>
                </c:pt>
                <c:pt idx="8">
                  <c:v>Clothing Store </c:v>
                </c:pt>
                <c:pt idx="9">
                  <c:v>Restaurant</c:v>
                </c:pt>
                <c:pt idx="10">
                  <c:v>Community Garden </c:v>
                </c:pt>
                <c:pt idx="11">
                  <c:v>Beauty Salon/Barber </c:v>
                </c:pt>
                <c:pt idx="12">
                  <c:v>Large Retail Store </c:v>
                </c:pt>
                <c:pt idx="13">
                  <c:v>Book Store </c:v>
                </c:pt>
                <c:pt idx="14">
                  <c:v>Bank </c:v>
                </c:pt>
                <c:pt idx="15">
                  <c:v>Hardware Store </c:v>
                </c:pt>
              </c:strCache>
            </c:strRef>
          </c:cat>
          <c:val>
            <c:numRef>
              <c:f>Sheet3!$C$40:$C$55</c:f>
              <c:numCache>
                <c:formatCode>0%</c:formatCode>
                <c:ptCount val="16"/>
                <c:pt idx="0">
                  <c:v>0.94918032786885242</c:v>
                </c:pt>
                <c:pt idx="1">
                  <c:v>0.89220563847429524</c:v>
                </c:pt>
                <c:pt idx="2">
                  <c:v>0.86235489220563843</c:v>
                </c:pt>
                <c:pt idx="3">
                  <c:v>0.78631051752921532</c:v>
                </c:pt>
                <c:pt idx="4">
                  <c:v>0.71180555555555558</c:v>
                </c:pt>
                <c:pt idx="5">
                  <c:v>0.63461538461538458</c:v>
                </c:pt>
                <c:pt idx="6">
                  <c:v>0.63397548161120842</c:v>
                </c:pt>
                <c:pt idx="7">
                  <c:v>0.56968641114982577</c:v>
                </c:pt>
                <c:pt idx="8">
                  <c:v>0.53965517241379313</c:v>
                </c:pt>
                <c:pt idx="9">
                  <c:v>0.5</c:v>
                </c:pt>
                <c:pt idx="10">
                  <c:v>0.49376114081996436</c:v>
                </c:pt>
                <c:pt idx="11">
                  <c:v>0.48421052631578948</c:v>
                </c:pt>
                <c:pt idx="12">
                  <c:v>0.47266313932980597</c:v>
                </c:pt>
                <c:pt idx="13">
                  <c:v>0.43672014260249553</c:v>
                </c:pt>
                <c:pt idx="14">
                  <c:v>0.39895470383275261</c:v>
                </c:pt>
                <c:pt idx="15">
                  <c:v>0.38214285714285712</c:v>
                </c:pt>
              </c:numCache>
            </c:numRef>
          </c:val>
        </c:ser>
        <c:dLbls>
          <c:showLegendKey val="0"/>
          <c:showVal val="0"/>
          <c:showCatName val="0"/>
          <c:showSerName val="0"/>
          <c:showPercent val="0"/>
          <c:showBubbleSize val="0"/>
        </c:dLbls>
        <c:gapWidth val="150"/>
        <c:axId val="108511616"/>
        <c:axId val="108513152"/>
      </c:barChart>
      <c:catAx>
        <c:axId val="108511616"/>
        <c:scaling>
          <c:orientation val="minMax"/>
        </c:scaling>
        <c:delete val="0"/>
        <c:axPos val="b"/>
        <c:numFmt formatCode="General" sourceLinked="0"/>
        <c:majorTickMark val="out"/>
        <c:minorTickMark val="none"/>
        <c:tickLblPos val="nextTo"/>
        <c:txPr>
          <a:bodyPr/>
          <a:lstStyle/>
          <a:p>
            <a:pPr>
              <a:defRPr sz="1400"/>
            </a:pPr>
            <a:endParaRPr lang="en-US"/>
          </a:p>
        </c:txPr>
        <c:crossAx val="108513152"/>
        <c:crosses val="autoZero"/>
        <c:auto val="1"/>
        <c:lblAlgn val="ctr"/>
        <c:lblOffset val="100"/>
        <c:noMultiLvlLbl val="0"/>
      </c:catAx>
      <c:valAx>
        <c:axId val="108513152"/>
        <c:scaling>
          <c:orientation val="minMax"/>
        </c:scaling>
        <c:delete val="0"/>
        <c:axPos val="l"/>
        <c:majorGridlines/>
        <c:numFmt formatCode="0%" sourceLinked="1"/>
        <c:majorTickMark val="out"/>
        <c:minorTickMark val="none"/>
        <c:tickLblPos val="nextTo"/>
        <c:txPr>
          <a:bodyPr/>
          <a:lstStyle/>
          <a:p>
            <a:pPr>
              <a:defRPr sz="1400"/>
            </a:pPr>
            <a:endParaRPr lang="en-US"/>
          </a:p>
        </c:txPr>
        <c:crossAx val="108511616"/>
        <c:crosses val="autoZero"/>
        <c:crossBetween val="between"/>
        <c:majorUnit val="0.2"/>
      </c:valAx>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0"/>
              <c:layout>
                <c:manualLayout>
                  <c:x val="-0.20332125603864734"/>
                  <c:y val="-0.12871871932039031"/>
                </c:manualLayout>
              </c:layout>
              <c:tx>
                <c:rich>
                  <a:bodyPr/>
                  <a:lstStyle/>
                  <a:p>
                    <a:r>
                      <a:rPr lang="en-US" sz="1480" baseline="0" dirty="0"/>
                      <a:t>Frequently 
68%</a:t>
                    </a:r>
                    <a:endParaRPr lang="en-US" sz="1500" baseline="0" dirty="0"/>
                  </a:p>
                </c:rich>
              </c:tx>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295532351934269"/>
                  <c:y val="5.0198954138366295E-2"/>
                </c:manualLayout>
              </c:layout>
              <c:tx>
                <c:rich>
                  <a:bodyPr/>
                  <a:lstStyle/>
                  <a:p>
                    <a:r>
                      <a:rPr lang="en-US" sz="1400" dirty="0"/>
                      <a:t>Sometimes
17%</a:t>
                    </a:r>
                  </a:p>
                </c:rich>
              </c:tx>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6.064774552434677E-2"/>
                  <c:y val="5.5551396239404499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0357993497081522"/>
                  <c:y val="8.6231229293059677E-3"/>
                </c:manualLayout>
              </c:layou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0.10170446977709875"/>
                  <c:y val="0.14618841702164279"/>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480" b="1" baseline="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Sheet3!$A$126:$A$130</c:f>
              <c:strCache>
                <c:ptCount val="5"/>
                <c:pt idx="0">
                  <c:v>Frequently </c:v>
                </c:pt>
                <c:pt idx="1">
                  <c:v>Sometimes</c:v>
                </c:pt>
                <c:pt idx="2">
                  <c:v>Rarely</c:v>
                </c:pt>
                <c:pt idx="3">
                  <c:v>Never</c:v>
                </c:pt>
                <c:pt idx="4">
                  <c:v>Don't Know</c:v>
                </c:pt>
              </c:strCache>
            </c:strRef>
          </c:cat>
          <c:val>
            <c:numRef>
              <c:f>Sheet3!$B$126:$B$130</c:f>
              <c:numCache>
                <c:formatCode>General</c:formatCode>
                <c:ptCount val="5"/>
                <c:pt idx="0">
                  <c:v>417</c:v>
                </c:pt>
                <c:pt idx="1">
                  <c:v>102</c:v>
                </c:pt>
                <c:pt idx="2">
                  <c:v>22</c:v>
                </c:pt>
                <c:pt idx="3">
                  <c:v>3</c:v>
                </c:pt>
                <c:pt idx="4">
                  <c:v>68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FB5057-FB72-4B75-B667-4825DDF85096}"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14B06778-9F5F-40BC-8E0E-C3A710F882F9}">
      <dgm:prSet/>
      <dgm:spPr/>
      <dgm:t>
        <a:bodyPr/>
        <a:lstStyle/>
        <a:p>
          <a:pPr rtl="0"/>
          <a:r>
            <a:rPr lang="en-US" dirty="0" smtClean="0"/>
            <a:t>Purpose of the Meeting </a:t>
          </a:r>
          <a:endParaRPr lang="en-US" dirty="0"/>
        </a:p>
      </dgm:t>
    </dgm:pt>
    <dgm:pt modelId="{22FA1141-4B25-4EE2-AD2A-AFC7B3CED769}" type="parTrans" cxnId="{E3B37C50-6F97-46E6-8081-520AE2F45E60}">
      <dgm:prSet/>
      <dgm:spPr/>
      <dgm:t>
        <a:bodyPr/>
        <a:lstStyle/>
        <a:p>
          <a:endParaRPr lang="en-US"/>
        </a:p>
      </dgm:t>
    </dgm:pt>
    <dgm:pt modelId="{85E0E73A-B6BE-4A14-8069-996FB6CDA1A3}" type="sibTrans" cxnId="{E3B37C50-6F97-46E6-8081-520AE2F45E60}">
      <dgm:prSet/>
      <dgm:spPr/>
      <dgm:t>
        <a:bodyPr/>
        <a:lstStyle/>
        <a:p>
          <a:endParaRPr lang="en-US"/>
        </a:p>
      </dgm:t>
    </dgm:pt>
    <dgm:pt modelId="{0E6EF9C9-1321-4290-A09B-DD294F0B7F06}">
      <dgm:prSet/>
      <dgm:spPr/>
      <dgm:t>
        <a:bodyPr/>
        <a:lstStyle/>
        <a:p>
          <a:pPr rtl="0"/>
          <a:r>
            <a:rPr lang="en-US" dirty="0" smtClean="0"/>
            <a:t>Resident and Community Feedback</a:t>
          </a:r>
          <a:endParaRPr lang="en-US" dirty="0"/>
        </a:p>
      </dgm:t>
    </dgm:pt>
    <dgm:pt modelId="{6B5FFCBD-036D-4F95-B9BD-F973713DB1FE}" type="parTrans" cxnId="{D61B4141-1796-4860-9967-8112B8173DC8}">
      <dgm:prSet/>
      <dgm:spPr/>
      <dgm:t>
        <a:bodyPr/>
        <a:lstStyle/>
        <a:p>
          <a:endParaRPr lang="en-US"/>
        </a:p>
      </dgm:t>
    </dgm:pt>
    <dgm:pt modelId="{C8D0E6C3-E621-4EB9-9EAD-566C8DB43693}" type="sibTrans" cxnId="{D61B4141-1796-4860-9967-8112B8173DC8}">
      <dgm:prSet/>
      <dgm:spPr/>
      <dgm:t>
        <a:bodyPr/>
        <a:lstStyle/>
        <a:p>
          <a:endParaRPr lang="en-US"/>
        </a:p>
      </dgm:t>
    </dgm:pt>
    <dgm:pt modelId="{B24CA8F9-0112-4933-9F2A-4F4AAF5C5F22}">
      <dgm:prSet/>
      <dgm:spPr/>
      <dgm:t>
        <a:bodyPr/>
        <a:lstStyle/>
        <a:p>
          <a:pPr rtl="0"/>
          <a:r>
            <a:rPr lang="en-US" dirty="0" smtClean="0"/>
            <a:t>Preliminary Redevelopment Plan</a:t>
          </a:r>
          <a:endParaRPr lang="en-US" dirty="0"/>
        </a:p>
      </dgm:t>
    </dgm:pt>
    <dgm:pt modelId="{731CF487-E65E-42EB-9EA0-ABACE193689B}" type="parTrans" cxnId="{33BC1356-2999-43D7-B2C8-443B4BDCDF06}">
      <dgm:prSet/>
      <dgm:spPr/>
      <dgm:t>
        <a:bodyPr/>
        <a:lstStyle/>
        <a:p>
          <a:endParaRPr lang="en-US"/>
        </a:p>
      </dgm:t>
    </dgm:pt>
    <dgm:pt modelId="{B44B6524-F8E6-4AE4-BC42-09BD768C7DD7}" type="sibTrans" cxnId="{33BC1356-2999-43D7-B2C8-443B4BDCDF06}">
      <dgm:prSet/>
      <dgm:spPr/>
      <dgm:t>
        <a:bodyPr/>
        <a:lstStyle/>
        <a:p>
          <a:endParaRPr lang="en-US"/>
        </a:p>
      </dgm:t>
    </dgm:pt>
    <dgm:pt modelId="{2614700D-21DC-48D3-BB63-1F845537D3BC}">
      <dgm:prSet/>
      <dgm:spPr/>
      <dgm:t>
        <a:bodyPr/>
        <a:lstStyle/>
        <a:p>
          <a:pPr rtl="0"/>
          <a:r>
            <a:rPr lang="en-US" smtClean="0"/>
            <a:t>Questions and Answers</a:t>
          </a:r>
          <a:endParaRPr lang="en-US"/>
        </a:p>
      </dgm:t>
    </dgm:pt>
    <dgm:pt modelId="{A799B79A-B12F-4A56-8FE3-2AFD6CB989A8}" type="parTrans" cxnId="{B7A1913A-172E-4FFB-B926-D8E369DC3E1B}">
      <dgm:prSet/>
      <dgm:spPr/>
      <dgm:t>
        <a:bodyPr/>
        <a:lstStyle/>
        <a:p>
          <a:endParaRPr lang="en-US"/>
        </a:p>
      </dgm:t>
    </dgm:pt>
    <dgm:pt modelId="{D8383952-F251-46D4-ADBF-1DF6C7304D41}" type="sibTrans" cxnId="{B7A1913A-172E-4FFB-B926-D8E369DC3E1B}">
      <dgm:prSet/>
      <dgm:spPr/>
      <dgm:t>
        <a:bodyPr/>
        <a:lstStyle/>
        <a:p>
          <a:endParaRPr lang="en-US"/>
        </a:p>
      </dgm:t>
    </dgm:pt>
    <dgm:pt modelId="{1D4B7B2D-2A2B-43C6-81DC-084ED21EA038}">
      <dgm:prSet/>
      <dgm:spPr/>
      <dgm:t>
        <a:bodyPr/>
        <a:lstStyle/>
        <a:p>
          <a:endParaRPr lang="en-US"/>
        </a:p>
      </dgm:t>
    </dgm:pt>
    <dgm:pt modelId="{15C5ED10-6F8B-409A-932B-75AB18C93CC2}" type="parTrans" cxnId="{4EACDAAF-2C36-4BB4-9582-C36F8A9E3115}">
      <dgm:prSet/>
      <dgm:spPr/>
      <dgm:t>
        <a:bodyPr/>
        <a:lstStyle/>
        <a:p>
          <a:endParaRPr lang="en-US"/>
        </a:p>
      </dgm:t>
    </dgm:pt>
    <dgm:pt modelId="{72361592-CE5C-40D4-8FEF-A1380B514FC6}" type="sibTrans" cxnId="{4EACDAAF-2C36-4BB4-9582-C36F8A9E3115}">
      <dgm:prSet/>
      <dgm:spPr/>
      <dgm:t>
        <a:bodyPr/>
        <a:lstStyle/>
        <a:p>
          <a:endParaRPr lang="en-US"/>
        </a:p>
      </dgm:t>
    </dgm:pt>
    <dgm:pt modelId="{F7B79ACC-E5BE-4FF1-AA39-77174E3209BF}" type="pres">
      <dgm:prSet presAssocID="{60FB5057-FB72-4B75-B667-4825DDF85096}" presName="matrix" presStyleCnt="0">
        <dgm:presLayoutVars>
          <dgm:chMax val="1"/>
          <dgm:dir/>
          <dgm:resizeHandles val="exact"/>
        </dgm:presLayoutVars>
      </dgm:prSet>
      <dgm:spPr/>
      <dgm:t>
        <a:bodyPr/>
        <a:lstStyle/>
        <a:p>
          <a:endParaRPr lang="en-US"/>
        </a:p>
      </dgm:t>
    </dgm:pt>
    <dgm:pt modelId="{5AD1CE5A-F010-40B6-A1E6-2E4662D0084B}" type="pres">
      <dgm:prSet presAssocID="{60FB5057-FB72-4B75-B667-4825DDF85096}" presName="diamond" presStyleLbl="bgShp" presStyleIdx="0" presStyleCnt="1"/>
      <dgm:spPr/>
    </dgm:pt>
    <dgm:pt modelId="{09A2F637-6292-403A-B98A-D7EF7C4FF3C0}" type="pres">
      <dgm:prSet presAssocID="{60FB5057-FB72-4B75-B667-4825DDF85096}" presName="quad1" presStyleLbl="node1" presStyleIdx="0" presStyleCnt="4">
        <dgm:presLayoutVars>
          <dgm:chMax val="0"/>
          <dgm:chPref val="0"/>
          <dgm:bulletEnabled val="1"/>
        </dgm:presLayoutVars>
      </dgm:prSet>
      <dgm:spPr/>
      <dgm:t>
        <a:bodyPr/>
        <a:lstStyle/>
        <a:p>
          <a:endParaRPr lang="en-US"/>
        </a:p>
      </dgm:t>
    </dgm:pt>
    <dgm:pt modelId="{AD70A411-7084-436F-B688-E5812FA058AF}" type="pres">
      <dgm:prSet presAssocID="{60FB5057-FB72-4B75-B667-4825DDF85096}" presName="quad2" presStyleLbl="node1" presStyleIdx="1" presStyleCnt="4">
        <dgm:presLayoutVars>
          <dgm:chMax val="0"/>
          <dgm:chPref val="0"/>
          <dgm:bulletEnabled val="1"/>
        </dgm:presLayoutVars>
      </dgm:prSet>
      <dgm:spPr/>
      <dgm:t>
        <a:bodyPr/>
        <a:lstStyle/>
        <a:p>
          <a:endParaRPr lang="en-US"/>
        </a:p>
      </dgm:t>
    </dgm:pt>
    <dgm:pt modelId="{937F7B4E-8965-4BA5-82E9-D9BCA4FF8A58}" type="pres">
      <dgm:prSet presAssocID="{60FB5057-FB72-4B75-B667-4825DDF85096}" presName="quad3" presStyleLbl="node1" presStyleIdx="2" presStyleCnt="4">
        <dgm:presLayoutVars>
          <dgm:chMax val="0"/>
          <dgm:chPref val="0"/>
          <dgm:bulletEnabled val="1"/>
        </dgm:presLayoutVars>
      </dgm:prSet>
      <dgm:spPr/>
      <dgm:t>
        <a:bodyPr/>
        <a:lstStyle/>
        <a:p>
          <a:endParaRPr lang="en-US"/>
        </a:p>
      </dgm:t>
    </dgm:pt>
    <dgm:pt modelId="{E965200D-C795-484C-A50F-5840640304CD}" type="pres">
      <dgm:prSet presAssocID="{60FB5057-FB72-4B75-B667-4825DDF85096}" presName="quad4" presStyleLbl="node1" presStyleIdx="3" presStyleCnt="4">
        <dgm:presLayoutVars>
          <dgm:chMax val="0"/>
          <dgm:chPref val="0"/>
          <dgm:bulletEnabled val="1"/>
        </dgm:presLayoutVars>
      </dgm:prSet>
      <dgm:spPr/>
      <dgm:t>
        <a:bodyPr/>
        <a:lstStyle/>
        <a:p>
          <a:endParaRPr lang="en-US"/>
        </a:p>
      </dgm:t>
    </dgm:pt>
  </dgm:ptLst>
  <dgm:cxnLst>
    <dgm:cxn modelId="{B7A1913A-172E-4FFB-B926-D8E369DC3E1B}" srcId="{60FB5057-FB72-4B75-B667-4825DDF85096}" destId="{2614700D-21DC-48D3-BB63-1F845537D3BC}" srcOrd="3" destOrd="0" parTransId="{A799B79A-B12F-4A56-8FE3-2AFD6CB989A8}" sibTransId="{D8383952-F251-46D4-ADBF-1DF6C7304D41}"/>
    <dgm:cxn modelId="{16204DC0-2C7B-4B24-818A-8A3E189E015E}" type="presOf" srcId="{14B06778-9F5F-40BC-8E0E-C3A710F882F9}" destId="{09A2F637-6292-403A-B98A-D7EF7C4FF3C0}" srcOrd="0" destOrd="0" presId="urn:microsoft.com/office/officeart/2005/8/layout/matrix3"/>
    <dgm:cxn modelId="{7C17FA54-D204-419E-AE06-69B680D60496}" type="presOf" srcId="{0E6EF9C9-1321-4290-A09B-DD294F0B7F06}" destId="{AD70A411-7084-436F-B688-E5812FA058AF}" srcOrd="0" destOrd="0" presId="urn:microsoft.com/office/officeart/2005/8/layout/matrix3"/>
    <dgm:cxn modelId="{CC8104AC-200A-4EEE-AB27-405DB394B568}" type="presOf" srcId="{60FB5057-FB72-4B75-B667-4825DDF85096}" destId="{F7B79ACC-E5BE-4FF1-AA39-77174E3209BF}" srcOrd="0" destOrd="0" presId="urn:microsoft.com/office/officeart/2005/8/layout/matrix3"/>
    <dgm:cxn modelId="{E3B37C50-6F97-46E6-8081-520AE2F45E60}" srcId="{60FB5057-FB72-4B75-B667-4825DDF85096}" destId="{14B06778-9F5F-40BC-8E0E-C3A710F882F9}" srcOrd="0" destOrd="0" parTransId="{22FA1141-4B25-4EE2-AD2A-AFC7B3CED769}" sibTransId="{85E0E73A-B6BE-4A14-8069-996FB6CDA1A3}"/>
    <dgm:cxn modelId="{4B50BB18-1754-49AF-857C-CA8A6BA5F741}" type="presOf" srcId="{B24CA8F9-0112-4933-9F2A-4F4AAF5C5F22}" destId="{937F7B4E-8965-4BA5-82E9-D9BCA4FF8A58}" srcOrd="0" destOrd="0" presId="urn:microsoft.com/office/officeart/2005/8/layout/matrix3"/>
    <dgm:cxn modelId="{3C6A610C-54AF-4964-BFC6-C8E0AC4C74AA}" type="presOf" srcId="{2614700D-21DC-48D3-BB63-1F845537D3BC}" destId="{E965200D-C795-484C-A50F-5840640304CD}" srcOrd="0" destOrd="0" presId="urn:microsoft.com/office/officeart/2005/8/layout/matrix3"/>
    <dgm:cxn modelId="{4EACDAAF-2C36-4BB4-9582-C36F8A9E3115}" srcId="{60FB5057-FB72-4B75-B667-4825DDF85096}" destId="{1D4B7B2D-2A2B-43C6-81DC-084ED21EA038}" srcOrd="4" destOrd="0" parTransId="{15C5ED10-6F8B-409A-932B-75AB18C93CC2}" sibTransId="{72361592-CE5C-40D4-8FEF-A1380B514FC6}"/>
    <dgm:cxn modelId="{D61B4141-1796-4860-9967-8112B8173DC8}" srcId="{60FB5057-FB72-4B75-B667-4825DDF85096}" destId="{0E6EF9C9-1321-4290-A09B-DD294F0B7F06}" srcOrd="1" destOrd="0" parTransId="{6B5FFCBD-036D-4F95-B9BD-F973713DB1FE}" sibTransId="{C8D0E6C3-E621-4EB9-9EAD-566C8DB43693}"/>
    <dgm:cxn modelId="{33BC1356-2999-43D7-B2C8-443B4BDCDF06}" srcId="{60FB5057-FB72-4B75-B667-4825DDF85096}" destId="{B24CA8F9-0112-4933-9F2A-4F4AAF5C5F22}" srcOrd="2" destOrd="0" parTransId="{731CF487-E65E-42EB-9EA0-ABACE193689B}" sibTransId="{B44B6524-F8E6-4AE4-BC42-09BD768C7DD7}"/>
    <dgm:cxn modelId="{4058AB09-26EE-46E4-9E01-5D4204451F66}" type="presParOf" srcId="{F7B79ACC-E5BE-4FF1-AA39-77174E3209BF}" destId="{5AD1CE5A-F010-40B6-A1E6-2E4662D0084B}" srcOrd="0" destOrd="0" presId="urn:microsoft.com/office/officeart/2005/8/layout/matrix3"/>
    <dgm:cxn modelId="{A80FAD31-2177-4C08-A800-EDBDC28B83F8}" type="presParOf" srcId="{F7B79ACC-E5BE-4FF1-AA39-77174E3209BF}" destId="{09A2F637-6292-403A-B98A-D7EF7C4FF3C0}" srcOrd="1" destOrd="0" presId="urn:microsoft.com/office/officeart/2005/8/layout/matrix3"/>
    <dgm:cxn modelId="{27251448-1D67-4717-AE95-B78009761118}" type="presParOf" srcId="{F7B79ACC-E5BE-4FF1-AA39-77174E3209BF}" destId="{AD70A411-7084-436F-B688-E5812FA058AF}" srcOrd="2" destOrd="0" presId="urn:microsoft.com/office/officeart/2005/8/layout/matrix3"/>
    <dgm:cxn modelId="{FB52458D-DFE0-4E6A-A159-0C842E721D81}" type="presParOf" srcId="{F7B79ACC-E5BE-4FF1-AA39-77174E3209BF}" destId="{937F7B4E-8965-4BA5-82E9-D9BCA4FF8A58}" srcOrd="3" destOrd="0" presId="urn:microsoft.com/office/officeart/2005/8/layout/matrix3"/>
    <dgm:cxn modelId="{9FDF7CA8-C7B0-449D-810F-BE82EF1F1FA6}" type="presParOf" srcId="{F7B79ACC-E5BE-4FF1-AA39-77174E3209BF}" destId="{E965200D-C795-484C-A50F-5840640304C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1CE5A-F010-40B6-A1E6-2E4662D0084B}">
      <dsp:nvSpPr>
        <dsp:cNvPr id="0" name=""/>
        <dsp:cNvSpPr/>
      </dsp:nvSpPr>
      <dsp:spPr>
        <a:xfrm>
          <a:off x="1676399" y="0"/>
          <a:ext cx="4876800" cy="48768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A2F637-6292-403A-B98A-D7EF7C4FF3C0}">
      <dsp:nvSpPr>
        <dsp:cNvPr id="0" name=""/>
        <dsp:cNvSpPr/>
      </dsp:nvSpPr>
      <dsp:spPr>
        <a:xfrm>
          <a:off x="2139696" y="463296"/>
          <a:ext cx="1901952" cy="190195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Purpose of the Meeting </a:t>
          </a:r>
          <a:endParaRPr lang="en-US" sz="1700" kern="1200" dirty="0"/>
        </a:p>
      </dsp:txBody>
      <dsp:txXfrm>
        <a:off x="2232542" y="556142"/>
        <a:ext cx="1716260" cy="1716260"/>
      </dsp:txXfrm>
    </dsp:sp>
    <dsp:sp modelId="{AD70A411-7084-436F-B688-E5812FA058AF}">
      <dsp:nvSpPr>
        <dsp:cNvPr id="0" name=""/>
        <dsp:cNvSpPr/>
      </dsp:nvSpPr>
      <dsp:spPr>
        <a:xfrm>
          <a:off x="4187952" y="463296"/>
          <a:ext cx="1901952" cy="190195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Resident and Community Feedback</a:t>
          </a:r>
          <a:endParaRPr lang="en-US" sz="1700" kern="1200" dirty="0"/>
        </a:p>
      </dsp:txBody>
      <dsp:txXfrm>
        <a:off x="4280798" y="556142"/>
        <a:ext cx="1716260" cy="1716260"/>
      </dsp:txXfrm>
    </dsp:sp>
    <dsp:sp modelId="{937F7B4E-8965-4BA5-82E9-D9BCA4FF8A58}">
      <dsp:nvSpPr>
        <dsp:cNvPr id="0" name=""/>
        <dsp:cNvSpPr/>
      </dsp:nvSpPr>
      <dsp:spPr>
        <a:xfrm>
          <a:off x="2139696" y="2511552"/>
          <a:ext cx="1901952" cy="190195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Preliminary Redevelopment Plan</a:t>
          </a:r>
          <a:endParaRPr lang="en-US" sz="1700" kern="1200" dirty="0"/>
        </a:p>
      </dsp:txBody>
      <dsp:txXfrm>
        <a:off x="2232542" y="2604398"/>
        <a:ext cx="1716260" cy="1716260"/>
      </dsp:txXfrm>
    </dsp:sp>
    <dsp:sp modelId="{E965200D-C795-484C-A50F-5840640304CD}">
      <dsp:nvSpPr>
        <dsp:cNvPr id="0" name=""/>
        <dsp:cNvSpPr/>
      </dsp:nvSpPr>
      <dsp:spPr>
        <a:xfrm>
          <a:off x="4187952" y="2511552"/>
          <a:ext cx="1901952" cy="190195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Questions and Answers</a:t>
          </a:r>
          <a:endParaRPr lang="en-US" sz="1700" kern="1200"/>
        </a:p>
      </dsp:txBody>
      <dsp:txXfrm>
        <a:off x="4280798" y="2604398"/>
        <a:ext cx="1716260" cy="171626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0.20033</cdr:x>
      <cdr:y>0</cdr:y>
    </cdr:from>
    <cdr:to>
      <cdr:x>0.80589</cdr:x>
      <cdr:y>0.13115</cdr:y>
    </cdr:to>
    <cdr:sp macro="" textlink="">
      <cdr:nvSpPr>
        <cdr:cNvPr id="2" name="TextBox 1"/>
        <cdr:cNvSpPr txBox="1"/>
      </cdr:nvSpPr>
      <cdr:spPr>
        <a:xfrm xmlns:a="http://schemas.openxmlformats.org/drawingml/2006/main">
          <a:off x="1755453" y="-76200"/>
          <a:ext cx="5306522" cy="3297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b="1" dirty="0"/>
            <a:t>Educational</a:t>
          </a:r>
          <a:r>
            <a:rPr lang="en-US" sz="2000" b="1" dirty="0"/>
            <a:t> </a:t>
          </a:r>
          <a:r>
            <a:rPr lang="en-US" sz="2400" b="1" dirty="0" smtClean="0"/>
            <a:t>Attainment (Adults 19 and older)</a:t>
          </a:r>
          <a:endParaRPr lang="en-US" sz="20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0.08107</cdr:x>
      <cdr:y>0.0409</cdr:y>
    </cdr:from>
    <cdr:to>
      <cdr:x>0.99564</cdr:x>
      <cdr:y>0.14063</cdr:y>
    </cdr:to>
    <cdr:sp macro="" textlink="">
      <cdr:nvSpPr>
        <cdr:cNvPr id="2" name="TextBox 1"/>
        <cdr:cNvSpPr txBox="1"/>
      </cdr:nvSpPr>
      <cdr:spPr>
        <a:xfrm xmlns:a="http://schemas.openxmlformats.org/drawingml/2006/main">
          <a:off x="505825" y="189464"/>
          <a:ext cx="5706450" cy="4619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000" b="1" dirty="0"/>
            <a:t>Primary Mode of Transportation</a:t>
          </a:r>
        </a:p>
      </cdr:txBody>
    </cdr:sp>
  </cdr:relSizeAnchor>
</c:userShapes>
</file>

<file path=ppt/drawings/drawing3.xml><?xml version="1.0" encoding="utf-8"?>
<c:userShapes xmlns:c="http://schemas.openxmlformats.org/drawingml/2006/chart">
  <cdr:relSizeAnchor xmlns:cdr="http://schemas.openxmlformats.org/drawingml/2006/chartDrawing">
    <cdr:from>
      <cdr:x>0.30069</cdr:x>
      <cdr:y>0.00116</cdr:y>
    </cdr:from>
    <cdr:to>
      <cdr:x>0.78958</cdr:x>
      <cdr:y>0.11921</cdr:y>
    </cdr:to>
    <cdr:sp macro="" textlink="">
      <cdr:nvSpPr>
        <cdr:cNvPr id="2" name="TextBox 1"/>
        <cdr:cNvSpPr txBox="1"/>
      </cdr:nvSpPr>
      <cdr:spPr>
        <a:xfrm xmlns:a="http://schemas.openxmlformats.org/drawingml/2006/main">
          <a:off x="1374775" y="3175"/>
          <a:ext cx="2235200" cy="3238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a:t>"Very Needed"</a:t>
          </a:r>
          <a:r>
            <a:rPr lang="en-US" sz="2400" b="1" baseline="0"/>
            <a:t> in Neighborhood</a:t>
          </a:r>
          <a:endParaRPr lang="en-US" sz="2400" b="1"/>
        </a:p>
      </cdr:txBody>
    </cdr:sp>
  </cdr:relSizeAnchor>
</c:userShapes>
</file>

<file path=ppt/drawings/drawing4.xml><?xml version="1.0" encoding="utf-8"?>
<c:userShapes xmlns:c="http://schemas.openxmlformats.org/drawingml/2006/chart">
  <cdr:relSizeAnchor xmlns:cdr="http://schemas.openxmlformats.org/drawingml/2006/chartDrawing">
    <cdr:from>
      <cdr:x>0.06</cdr:x>
      <cdr:y>0</cdr:y>
    </cdr:from>
    <cdr:to>
      <cdr:x>0.96</cdr:x>
      <cdr:y>0.12292</cdr:y>
    </cdr:to>
    <cdr:sp macro="" textlink="">
      <cdr:nvSpPr>
        <cdr:cNvPr id="2" name="TextBox 1"/>
        <cdr:cNvSpPr txBox="1"/>
      </cdr:nvSpPr>
      <cdr:spPr>
        <a:xfrm xmlns:a="http://schemas.openxmlformats.org/drawingml/2006/main">
          <a:off x="228600" y="0"/>
          <a:ext cx="3429000" cy="4027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200" b="1" baseline="0" dirty="0"/>
            <a:t>Perceived Frequency of Crime</a:t>
          </a:r>
          <a:endParaRPr lang="en-US" sz="22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a:defRPr sz="1300"/>
            </a:lvl1pPr>
          </a:lstStyle>
          <a:p>
            <a:fld id="{FED6D0FE-4818-440E-8A9A-10970CF662E9}" type="datetimeFigureOut">
              <a:rPr lang="en-US" smtClean="0"/>
              <a:t>2/17/2015</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58" tIns="46580" rIns="93158" bIns="4658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a:defRPr sz="1300"/>
            </a:lvl1pPr>
          </a:lstStyle>
          <a:p>
            <a:fld id="{25C5F216-1E56-42D5-930F-8E0BD7062DBF}" type="slidenum">
              <a:rPr lang="en-US" smtClean="0"/>
              <a:t>‹#›</a:t>
            </a:fld>
            <a:endParaRPr lang="en-US" dirty="0"/>
          </a:p>
        </p:txBody>
      </p:sp>
    </p:spTree>
    <p:extLst>
      <p:ext uri="{BB962C8B-B14F-4D97-AF65-F5344CB8AC3E}">
        <p14:creationId xmlns:p14="http://schemas.microsoft.com/office/powerpoint/2010/main" val="244559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C5F216-1E56-42D5-930F-8E0BD7062DBF}" type="slidenum">
              <a:rPr lang="en-US" smtClean="0"/>
              <a:t>1</a:t>
            </a:fld>
            <a:endParaRPr lang="en-US" dirty="0"/>
          </a:p>
        </p:txBody>
      </p:sp>
    </p:spTree>
    <p:extLst>
      <p:ext uri="{BB962C8B-B14F-4D97-AF65-F5344CB8AC3E}">
        <p14:creationId xmlns:p14="http://schemas.microsoft.com/office/powerpoint/2010/main" val="2621080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12</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13</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14</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15</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available at CP website</a:t>
            </a:r>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17</a:t>
            </a:fld>
            <a:endParaRPr lang="en-US" dirty="0"/>
          </a:p>
        </p:txBody>
      </p:sp>
    </p:spTree>
    <p:extLst>
      <p:ext uri="{BB962C8B-B14F-4D97-AF65-F5344CB8AC3E}">
        <p14:creationId xmlns:p14="http://schemas.microsoft.com/office/powerpoint/2010/main" val="3999010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solidFill>
                  <a:srgbClr val="92D050"/>
                </a:solidFill>
              </a:rPr>
              <a:t>New/Improve</a:t>
            </a:r>
          </a:p>
          <a:p>
            <a:r>
              <a:rPr lang="en-US" sz="1200" dirty="0" smtClean="0"/>
              <a:t>Minimize Disruption to Residents</a:t>
            </a:r>
          </a:p>
          <a:p>
            <a:r>
              <a:rPr lang="en-US" sz="1200" dirty="0" smtClean="0"/>
              <a:t>Expand retail (neighborhood retail and grocery)</a:t>
            </a:r>
          </a:p>
          <a:p>
            <a:r>
              <a:rPr lang="en-US" sz="1200" dirty="0" smtClean="0"/>
              <a:t>Improve access to healthy food (Grocery Store / Community Garden / Farmers Market)</a:t>
            </a:r>
          </a:p>
          <a:p>
            <a:r>
              <a:rPr lang="en-US" sz="1200" dirty="0" smtClean="0"/>
              <a:t>Improve/Increase park/open space access and locations</a:t>
            </a:r>
          </a:p>
          <a:p>
            <a:r>
              <a:rPr lang="en-US" sz="1200" dirty="0" smtClean="0"/>
              <a:t>Improve connections to neighborhoods, river, Davidson bike route, </a:t>
            </a:r>
          </a:p>
          <a:p>
            <a:r>
              <a:rPr lang="en-US" sz="1200" dirty="0" smtClean="0"/>
              <a:t>Improve program/recreational elements in open space (play fields, playgrounds, sports fields, small amphitheater, splash park, etc.)</a:t>
            </a:r>
          </a:p>
          <a:p>
            <a:r>
              <a:rPr lang="en-US" sz="1200" dirty="0" smtClean="0"/>
              <a:t>Safety - Better lighting, sidewalks / bike lanes, cross walks, porches/stoops</a:t>
            </a:r>
          </a:p>
          <a:p>
            <a:r>
              <a:rPr lang="en-US" sz="1200" dirty="0" smtClean="0"/>
              <a:t>Offer diverse housing options (types, affordability, density) </a:t>
            </a:r>
          </a:p>
          <a:p>
            <a:r>
              <a:rPr lang="en-US" sz="1200" dirty="0" smtClean="0"/>
              <a:t>Provide for new/improved educational facilities &amp; daycare</a:t>
            </a:r>
          </a:p>
          <a:p>
            <a:r>
              <a:rPr lang="en-US" sz="1200" dirty="0" smtClean="0"/>
              <a:t>Improved access to Transit (Expanded routes/new stops)</a:t>
            </a:r>
          </a:p>
          <a:p>
            <a:r>
              <a:rPr lang="en-US" sz="1200" dirty="0" smtClean="0"/>
              <a:t>Capitalize on views</a:t>
            </a:r>
          </a:p>
          <a:p>
            <a:r>
              <a:rPr lang="en-US" sz="1200" dirty="0" smtClean="0"/>
              <a:t>Lower Density near Shelby Hills/Higher Density near Interstate</a:t>
            </a:r>
          </a:p>
          <a:p>
            <a:r>
              <a:rPr lang="en-US" sz="1200" dirty="0" smtClean="0"/>
              <a:t>Healthy, efficient, larger Public Housing Units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20</a:t>
            </a:fld>
            <a:endParaRPr lang="en-US" dirty="0"/>
          </a:p>
        </p:txBody>
      </p:sp>
    </p:spTree>
    <p:extLst>
      <p:ext uri="{BB962C8B-B14F-4D97-AF65-F5344CB8AC3E}">
        <p14:creationId xmlns:p14="http://schemas.microsoft.com/office/powerpoint/2010/main" val="203114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27</a:t>
            </a:fld>
            <a:endParaRPr lang="en-US" dirty="0"/>
          </a:p>
        </p:txBody>
      </p:sp>
    </p:spTree>
    <p:extLst>
      <p:ext uri="{BB962C8B-B14F-4D97-AF65-F5344CB8AC3E}">
        <p14:creationId xmlns:p14="http://schemas.microsoft.com/office/powerpoint/2010/main" val="3414557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28</a:t>
            </a:fld>
            <a:endParaRPr lang="en-US" dirty="0"/>
          </a:p>
        </p:txBody>
      </p:sp>
    </p:spTree>
    <p:extLst>
      <p:ext uri="{BB962C8B-B14F-4D97-AF65-F5344CB8AC3E}">
        <p14:creationId xmlns:p14="http://schemas.microsoft.com/office/powerpoint/2010/main" val="4170023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29</a:t>
            </a:fld>
            <a:endParaRPr lang="en-US" dirty="0"/>
          </a:p>
        </p:txBody>
      </p:sp>
    </p:spTree>
    <p:extLst>
      <p:ext uri="{BB962C8B-B14F-4D97-AF65-F5344CB8AC3E}">
        <p14:creationId xmlns:p14="http://schemas.microsoft.com/office/powerpoint/2010/main" val="4214495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36</a:t>
            </a:fld>
            <a:endParaRPr lang="en-US" dirty="0"/>
          </a:p>
        </p:txBody>
      </p:sp>
    </p:spTree>
    <p:extLst>
      <p:ext uri="{BB962C8B-B14F-4D97-AF65-F5344CB8AC3E}">
        <p14:creationId xmlns:p14="http://schemas.microsoft.com/office/powerpoint/2010/main" val="256641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Resident Survey, Focus Groups, Resident and Community Meetings, Design </a:t>
            </a:r>
            <a:r>
              <a:rPr lang="en-US" dirty="0" err="1" smtClean="0"/>
              <a:t>Charette</a:t>
            </a:r>
            <a:r>
              <a:rPr lang="en-US" dirty="0" smtClean="0"/>
              <a:t>, Interviews</a:t>
            </a:r>
          </a:p>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2</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39</a:t>
            </a:fld>
            <a:endParaRPr lang="en-US" dirty="0"/>
          </a:p>
        </p:txBody>
      </p:sp>
    </p:spTree>
    <p:extLst>
      <p:ext uri="{BB962C8B-B14F-4D97-AF65-F5344CB8AC3E}">
        <p14:creationId xmlns:p14="http://schemas.microsoft.com/office/powerpoint/2010/main" val="1518872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42</a:t>
            </a:fld>
            <a:endParaRPr lang="en-US" dirty="0"/>
          </a:p>
        </p:txBody>
      </p:sp>
    </p:spTree>
    <p:extLst>
      <p:ext uri="{BB962C8B-B14F-4D97-AF65-F5344CB8AC3E}">
        <p14:creationId xmlns:p14="http://schemas.microsoft.com/office/powerpoint/2010/main" val="2520418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45</a:t>
            </a:fld>
            <a:endParaRPr lang="en-US" dirty="0"/>
          </a:p>
        </p:txBody>
      </p:sp>
    </p:spTree>
    <p:extLst>
      <p:ext uri="{BB962C8B-B14F-4D97-AF65-F5344CB8AC3E}">
        <p14:creationId xmlns:p14="http://schemas.microsoft.com/office/powerpoint/2010/main" val="2259351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47</a:t>
            </a:fld>
            <a:endParaRPr lang="en-US" dirty="0"/>
          </a:p>
        </p:txBody>
      </p:sp>
    </p:spTree>
    <p:extLst>
      <p:ext uri="{BB962C8B-B14F-4D97-AF65-F5344CB8AC3E}">
        <p14:creationId xmlns:p14="http://schemas.microsoft.com/office/powerpoint/2010/main" val="3386979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48</a:t>
            </a:fld>
            <a:endParaRPr lang="en-US" dirty="0"/>
          </a:p>
        </p:txBody>
      </p:sp>
    </p:spTree>
    <p:extLst>
      <p:ext uri="{BB962C8B-B14F-4D97-AF65-F5344CB8AC3E}">
        <p14:creationId xmlns:p14="http://schemas.microsoft.com/office/powerpoint/2010/main" val="2520418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“exceptional hardship” exception for undocumented immigrants</a:t>
            </a:r>
            <a:r>
              <a:rPr lang="en-US" baseline="0" dirty="0" smtClean="0"/>
              <a:t> and persons not on the lease</a:t>
            </a:r>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50</a:t>
            </a:fld>
            <a:endParaRPr lang="en-US" dirty="0"/>
          </a:p>
        </p:txBody>
      </p:sp>
    </p:spTree>
    <p:extLst>
      <p:ext uri="{BB962C8B-B14F-4D97-AF65-F5344CB8AC3E}">
        <p14:creationId xmlns:p14="http://schemas.microsoft.com/office/powerpoint/2010/main" val="2153107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 of comparable housing unit: decent, safe and sanitary (meets HQS), equivalent or better than the household’s current unit; similar proximity to residents’ place of employment, school, and services; affordable to resident; appropriately sized to</a:t>
            </a:r>
            <a:r>
              <a:rPr lang="en-US" baseline="0" dirty="0" smtClean="0"/>
              <a:t> the number and age of household members</a:t>
            </a:r>
          </a:p>
          <a:p>
            <a:endParaRPr lang="en-US" baseline="0" dirty="0" smtClean="0"/>
          </a:p>
          <a:p>
            <a:r>
              <a:rPr lang="en-US" baseline="0" dirty="0" smtClean="0"/>
              <a:t>Moving Expenses typically include: moving, packing and unpacking, utility disconnect and reconnect, inspection fee (voucher), credit check (voucher)</a:t>
            </a:r>
          </a:p>
          <a:p>
            <a:endParaRPr lang="en-US" baseline="0" dirty="0" smtClean="0"/>
          </a:p>
          <a:p>
            <a:r>
              <a:rPr lang="en-US" baseline="0" dirty="0" smtClean="0"/>
              <a:t>Moving Expenses may be paid as reimbursement for actual moving expenses, paid as a fixed allowance based on federal guidelines,  MDHA organizes and pays for move itself.</a:t>
            </a:r>
          </a:p>
          <a:p>
            <a:endParaRPr lang="en-US" baseline="0" dirty="0" smtClean="0"/>
          </a:p>
          <a:p>
            <a:r>
              <a:rPr lang="en-US" baseline="0" dirty="0" smtClean="0"/>
              <a:t>Deposits: paid directly from MDHA to landlord/utility company, deposit must be returned to MDHA when resident moves out, MDHA will return deposit to resident (minus damages) if relocates with a voucher.</a:t>
            </a:r>
          </a:p>
          <a:p>
            <a:endParaRPr lang="en-US" baseline="0" dirty="0" smtClean="0"/>
          </a:p>
          <a:p>
            <a:r>
              <a:rPr lang="en-US" baseline="0" dirty="0" smtClean="0"/>
              <a:t>RHP:  if a household pays more in monthly rent and utilities in new unit, THA will pay the difference for up to 60 months. Payment made directly to landlord.  This is usually $0.</a:t>
            </a:r>
          </a:p>
          <a:p>
            <a:endParaRPr lang="en-US" baseline="0" dirty="0" smtClean="0"/>
          </a:p>
          <a:p>
            <a:r>
              <a:rPr lang="en-US" baseline="0" dirty="0" smtClean="0"/>
              <a:t>HO Assistance: MDHA will provide $5,250 in </a:t>
            </a:r>
            <a:r>
              <a:rPr lang="en-US" baseline="0" dirty="0" err="1" smtClean="0"/>
              <a:t>downpayment</a:t>
            </a:r>
            <a:r>
              <a:rPr lang="en-US" baseline="0" dirty="0" smtClean="0"/>
              <a:t> assistance for residents who are ready and able to </a:t>
            </a:r>
            <a:r>
              <a:rPr lang="en-US" baseline="0" dirty="0" err="1" smtClean="0"/>
              <a:t>purcahse</a:t>
            </a:r>
            <a:r>
              <a:rPr lang="en-US" baseline="0" dirty="0" smtClean="0"/>
              <a:t> an existing home (i.e., resident able to secure mortgage financing, payment provided at closing, payment is inclusive of utility transfer fees, moving expenses, and dislocation allowance)</a:t>
            </a:r>
          </a:p>
          <a:p>
            <a:endParaRPr lang="en-US" baseline="0" dirty="0" smtClean="0"/>
          </a:p>
          <a:p>
            <a:r>
              <a:rPr lang="en-US" baseline="0" dirty="0" smtClean="0"/>
              <a:t>Mobility counseling includes: one-on-one assistance with housing search (transportation, landlord and vacancy lists, translation services, Fair Housing guidance), identify at least one comparable housing unit, calculate relocation benefits</a:t>
            </a:r>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51</a:t>
            </a:fld>
            <a:endParaRPr lang="en-US" dirty="0"/>
          </a:p>
        </p:txBody>
      </p:sp>
    </p:spTree>
    <p:extLst>
      <p:ext uri="{BB962C8B-B14F-4D97-AF65-F5344CB8AC3E}">
        <p14:creationId xmlns:p14="http://schemas.microsoft.com/office/powerpoint/2010/main" val="437330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52</a:t>
            </a:fld>
            <a:endParaRPr lang="en-US" dirty="0"/>
          </a:p>
        </p:txBody>
      </p:sp>
    </p:spTree>
    <p:extLst>
      <p:ext uri="{BB962C8B-B14F-4D97-AF65-F5344CB8AC3E}">
        <p14:creationId xmlns:p14="http://schemas.microsoft.com/office/powerpoint/2010/main" val="437330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3"/>
              </a:buClr>
              <a:buSzPct val="100000"/>
              <a:buFont typeface="Wingdings" pitchFamily="2" charset="2"/>
              <a:buNone/>
            </a:pPr>
            <a:r>
              <a:rPr lang="en-US" dirty="0"/>
              <a:t>Randall </a:t>
            </a:r>
          </a:p>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55</a:t>
            </a:fld>
            <a:endParaRPr lang="en-US" dirty="0"/>
          </a:p>
        </p:txBody>
      </p:sp>
    </p:spTree>
    <p:extLst>
      <p:ext uri="{BB962C8B-B14F-4D97-AF65-F5344CB8AC3E}">
        <p14:creationId xmlns:p14="http://schemas.microsoft.com/office/powerpoint/2010/main" val="2011119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56</a:t>
            </a:fld>
            <a:endParaRPr lang="en-US" dirty="0"/>
          </a:p>
        </p:txBody>
      </p:sp>
    </p:spTree>
    <p:extLst>
      <p:ext uri="{BB962C8B-B14F-4D97-AF65-F5344CB8AC3E}">
        <p14:creationId xmlns:p14="http://schemas.microsoft.com/office/powerpoint/2010/main" val="198164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CP – 64 acres</a:t>
            </a:r>
          </a:p>
          <a:p>
            <a:r>
              <a:rPr lang="en-US" dirty="0" smtClean="0"/>
              <a:t>Nearing the end of its productive life</a:t>
            </a:r>
            <a:r>
              <a:rPr lang="en-US" baseline="0" dirty="0" smtClean="0"/>
              <a:t> and needs to be repositioned, especially in light of the federal funding challenges</a:t>
            </a:r>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3</a:t>
            </a:fld>
            <a:endParaRPr lang="en-US" dirty="0"/>
          </a:p>
        </p:txBody>
      </p:sp>
    </p:spTree>
    <p:extLst>
      <p:ext uri="{BB962C8B-B14F-4D97-AF65-F5344CB8AC3E}">
        <p14:creationId xmlns:p14="http://schemas.microsoft.com/office/powerpoint/2010/main" val="233059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4</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7</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8</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9</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10</a:t>
            </a:fld>
            <a:endParaRPr lang="en-US" dirty="0"/>
          </a:p>
        </p:txBody>
      </p:sp>
    </p:spTree>
    <p:extLst>
      <p:ext uri="{BB962C8B-B14F-4D97-AF65-F5344CB8AC3E}">
        <p14:creationId xmlns:p14="http://schemas.microsoft.com/office/powerpoint/2010/main" val="284398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5F216-1E56-42D5-930F-8E0BD7062DBF}" type="slidenum">
              <a:rPr lang="en-US" smtClean="0"/>
              <a:t>11</a:t>
            </a:fld>
            <a:endParaRPr lang="en-US" dirty="0"/>
          </a:p>
        </p:txBody>
      </p:sp>
    </p:spTree>
    <p:extLst>
      <p:ext uri="{BB962C8B-B14F-4D97-AF65-F5344CB8AC3E}">
        <p14:creationId xmlns:p14="http://schemas.microsoft.com/office/powerpoint/2010/main" val="165769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79DCE7-ED01-47F7-BE3B-383C641E9D5C}" type="datetime1">
              <a:rPr lang="en-US" smtClean="0"/>
              <a:t>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48963A-3967-4A57-9379-65F7C117BB25}"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1CC4D8-AD63-447F-A2A6-2A4CEB83E629}" type="datetime1">
              <a:rPr lang="en-US" smtClean="0"/>
              <a:t>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077200" y="17929"/>
            <a:ext cx="1066800" cy="329184"/>
          </a:xfrm>
        </p:spPr>
        <p:txBody>
          <a:bodyPr/>
          <a:lstStyle/>
          <a:p>
            <a:fld id="{6348963A-3967-4A57-9379-65F7C117BB25}" type="slidenum">
              <a:rPr lang="en-US" smtClean="0"/>
              <a:t>‹#›</a:t>
            </a:fld>
            <a:endParaRPr lang="en-US" dirty="0"/>
          </a:p>
        </p:txBody>
      </p:sp>
    </p:spTree>
  </p:cSld>
  <p:clrMapOvr>
    <a:masterClrMapping/>
  </p:clrMapOvr>
  <p:transition spd="slow">
    <p:pull/>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FF4755-3F55-447E-BD89-4ABFEEC20F64}" type="datetime1">
              <a:rPr lang="en-US" smtClean="0"/>
              <a:t>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077200" y="17929"/>
            <a:ext cx="1066800" cy="329184"/>
          </a:xfrm>
        </p:spPr>
        <p:txBody>
          <a:bodyPr/>
          <a:lstStyle/>
          <a:p>
            <a:fld id="{6348963A-3967-4A57-9379-65F7C117BB25}" type="slidenum">
              <a:rPr lang="en-US" smtClean="0"/>
              <a:t>‹#›</a:t>
            </a:fld>
            <a:endParaRPr lang="en-US" dirty="0"/>
          </a:p>
        </p:txBody>
      </p:sp>
    </p:spTree>
  </p:cSld>
  <p:clrMapOvr>
    <a:masterClrMapping/>
  </p:clrMapOvr>
  <p:transition spd="slow">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751FC-722D-44AD-ACB4-A41A1A96A8C6}" type="datetime1">
              <a:rPr lang="en-US" smtClean="0"/>
              <a:t>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48963A-3967-4A57-9379-65F7C117BB25}" type="slidenum">
              <a:rPr lang="en-US" smtClean="0"/>
              <a:t>‹#›</a:t>
            </a:fld>
            <a:endParaRPr lang="en-US" dirty="0"/>
          </a:p>
        </p:txBody>
      </p:sp>
    </p:spTree>
  </p:cSld>
  <p:clrMapOvr>
    <a:masterClrMapping/>
  </p:clrMapOvr>
  <p:transition spd="slow">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80EE8C-F940-4B82-8113-BCF14D827E20}" type="datetime1">
              <a:rPr lang="en-US" smtClean="0"/>
              <a:t>2/17/2015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48963A-3967-4A57-9379-65F7C117BB25}"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ransition spd="slow">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01E295-15BD-428E-9517-62601CEDCEDE}" type="datetime1">
              <a:rPr lang="en-US" smtClean="0"/>
              <a:t>2/17/2015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0"/>
            <a:ext cx="1066800" cy="329184"/>
          </a:xfrm>
        </p:spPr>
        <p:txBody>
          <a:bodyPr/>
          <a:lstStyle/>
          <a:p>
            <a:fld id="{6348963A-3967-4A57-9379-65F7C117BB25}" type="slidenum">
              <a:rPr lang="en-US" smtClean="0"/>
              <a:t>‹#›</a:t>
            </a:fld>
            <a:endParaRPr lang="en-US" dirty="0"/>
          </a:p>
        </p:txBody>
      </p:sp>
    </p:spTree>
  </p:cSld>
  <p:clrMapOvr>
    <a:masterClrMapping/>
  </p:clrMapOvr>
  <p:transition spd="slow">
    <p:pull/>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E8F3F21-CD12-46D8-A4FD-AF4AA24F4243}" type="datetime1">
              <a:rPr lang="en-US" smtClean="0"/>
              <a:t>2/17/2015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077200" y="0"/>
            <a:ext cx="1066800" cy="329184"/>
          </a:xfrm>
        </p:spPr>
        <p:txBody>
          <a:bodyPr/>
          <a:lstStyle/>
          <a:p>
            <a:fld id="{6348963A-3967-4A57-9379-65F7C117BB25}"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ll/>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E17ECF-C010-4DA7-9E96-64F9E03E7442}" type="datetime1">
              <a:rPr lang="en-US" smtClean="0"/>
              <a:t>2/17/2015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077200" y="0"/>
            <a:ext cx="1066800" cy="329184"/>
          </a:xfrm>
        </p:spPr>
        <p:txBody>
          <a:bodyPr/>
          <a:lstStyle/>
          <a:p>
            <a:fld id="{6348963A-3967-4A57-9379-65F7C117BB25}" type="slidenum">
              <a:rPr lang="en-US" smtClean="0"/>
              <a:t>‹#›</a:t>
            </a:fld>
            <a:endParaRPr lang="en-US" dirty="0"/>
          </a:p>
        </p:txBody>
      </p:sp>
    </p:spTree>
  </p:cSld>
  <p:clrMapOvr>
    <a:masterClrMapping/>
  </p:clrMapOvr>
  <p:transition spd="slow">
    <p:pull/>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15D5A-14E0-440C-970B-82FED1C36F53}" type="datetime1">
              <a:rPr lang="en-US" smtClean="0"/>
              <a:t>2/17/2015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108576" y="0"/>
            <a:ext cx="1066800" cy="329184"/>
          </a:xfrm>
        </p:spPr>
        <p:txBody>
          <a:bodyPr/>
          <a:lstStyle/>
          <a:p>
            <a:fld id="{6348963A-3967-4A57-9379-65F7C117BB25}" type="slidenum">
              <a:rPr lang="en-US" smtClean="0"/>
              <a:t>‹#›</a:t>
            </a:fld>
            <a:endParaRPr lang="en-US" dirty="0"/>
          </a:p>
        </p:txBody>
      </p:sp>
    </p:spTree>
  </p:cSld>
  <p:clrMapOvr>
    <a:masterClrMapping/>
  </p:clrMapOvr>
  <p:transition spd="slow">
    <p:pull/>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2A0721-48B6-451E-9149-564CB279D82A}" type="datetime1">
              <a:rPr lang="en-US" smtClean="0"/>
              <a:t>2/17/2015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31376"/>
            <a:ext cx="1066800" cy="329184"/>
          </a:xfrm>
        </p:spPr>
        <p:txBody>
          <a:bodyPr/>
          <a:lstStyle/>
          <a:p>
            <a:fld id="{6348963A-3967-4A57-9379-65F7C117BB25}"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ll/>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C1E075-DB06-4209-9545-F55A31C3111A}" type="datetime1">
              <a:rPr lang="en-US" smtClean="0"/>
              <a:t>2/17/2015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0"/>
            <a:ext cx="1066800" cy="329184"/>
          </a:xfrm>
        </p:spPr>
        <p:txBody>
          <a:bodyPr/>
          <a:lstStyle/>
          <a:p>
            <a:fld id="{6348963A-3967-4A57-9379-65F7C117BB25}" type="slidenum">
              <a:rPr lang="en-US" smtClean="0"/>
              <a:t>‹#›</a:t>
            </a:fld>
            <a:endParaRPr lang="en-US" dirty="0"/>
          </a:p>
        </p:txBody>
      </p:sp>
    </p:spTree>
  </p:cSld>
  <p:clrMapOvr>
    <a:masterClrMapping/>
  </p:clrMapOvr>
  <p:transition spd="slow">
    <p:pull/>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60F922F-D918-4EA5-A961-B825BBD5D2B6}" type="datetime1">
              <a:rPr lang="en-US" smtClean="0"/>
              <a:t>2/17/2015</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8077200" y="5902"/>
            <a:ext cx="1066800" cy="329184"/>
          </a:xfrm>
          <a:prstGeom prst="rect">
            <a:avLst/>
          </a:prstGeom>
        </p:spPr>
        <p:txBody>
          <a:bodyPr vert="horz" lIns="91440" tIns="45720" rIns="91440" bIns="45720" rtlCol="0" anchor="ctr"/>
          <a:lstStyle>
            <a:lvl1pPr algn="l">
              <a:defRPr sz="1400" b="1">
                <a:solidFill>
                  <a:srgbClr val="FFFFFF"/>
                </a:solidFill>
              </a:defRPr>
            </a:lvl1pPr>
          </a:lstStyle>
          <a:p>
            <a:fld id="{6348963A-3967-4A57-9379-65F7C117BB25}"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p:transition>
  <p:timing>
    <p:tnLst>
      <p:par>
        <p:cTn id="1" dur="indefinite" restart="never" nodeType="tmRoot"/>
      </p:par>
    </p:tnLst>
  </p:timing>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hyperlink" Target="http://www.nashville-mdha.org/cayce.php" TargetMode="External"/><Relationship Id="rId4" Type="http://schemas.openxmlformats.org/officeDocument/2006/relationships/hyperlink" Target="mailto:envisioncayce@nashville-mdha.or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914400"/>
            <a:ext cx="7772400" cy="3352799"/>
          </a:xfrm>
        </p:spPr>
        <p:txBody>
          <a:bodyPr>
            <a:noAutofit/>
          </a:bodyPr>
          <a:lstStyle/>
          <a:p>
            <a:r>
              <a:rPr lang="en-US" sz="6600" b="1" i="1" dirty="0"/>
              <a:t>Envision Cayce </a:t>
            </a:r>
            <a:r>
              <a:rPr lang="en-US" sz="6600" b="1" dirty="0"/>
              <a:t/>
            </a:r>
            <a:br>
              <a:rPr lang="en-US" sz="6600" b="1" dirty="0"/>
            </a:br>
            <a:r>
              <a:rPr lang="en-US" b="1" dirty="0" smtClean="0"/>
              <a:t>REDEVELOPMENT Plan</a:t>
            </a:r>
            <a:br>
              <a:rPr lang="en-US" b="1" dirty="0" smtClean="0"/>
            </a:br>
            <a:r>
              <a:rPr lang="en-US" sz="1800" b="1" cap="none" dirty="0" smtClean="0">
                <a:latin typeface="+mn-lt"/>
              </a:rPr>
              <a:t>EJP Consulting  Group and Project Team</a:t>
            </a:r>
            <a:endParaRPr lang="en-US" sz="1800" cap="none" dirty="0">
              <a:latin typeface="+mn-lt"/>
            </a:endParaRPr>
          </a:p>
        </p:txBody>
      </p:sp>
      <p:sp>
        <p:nvSpPr>
          <p:cNvPr id="3" name="Text Placeholder 2"/>
          <p:cNvSpPr>
            <a:spLocks noGrp="1"/>
          </p:cNvSpPr>
          <p:nvPr>
            <p:ph type="body" idx="1"/>
          </p:nvPr>
        </p:nvSpPr>
        <p:spPr>
          <a:xfrm>
            <a:off x="762000" y="4572000"/>
            <a:ext cx="7772400" cy="1773936"/>
          </a:xfrm>
        </p:spPr>
        <p:txBody>
          <a:bodyPr>
            <a:noAutofit/>
          </a:bodyPr>
          <a:lstStyle/>
          <a:p>
            <a:r>
              <a:rPr lang="en-US" sz="3200" dirty="0" smtClean="0"/>
              <a:t>Preliminary Revitalization Plan</a:t>
            </a:r>
          </a:p>
          <a:p>
            <a:r>
              <a:rPr lang="en-US" sz="3200" dirty="0"/>
              <a:t>August </a:t>
            </a:r>
            <a:r>
              <a:rPr lang="en-US" sz="3200" dirty="0" smtClean="0"/>
              <a:t>28 + </a:t>
            </a:r>
            <a:r>
              <a:rPr lang="en-US" sz="3200" dirty="0"/>
              <a:t>29, </a:t>
            </a:r>
            <a:r>
              <a:rPr lang="en-US" sz="3200" dirty="0" smtClean="0"/>
              <a:t>2013 CAG, Public and Resident Meetings</a:t>
            </a:r>
            <a:endParaRPr lang="en-US" sz="3200" dirty="0"/>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1</a:t>
            </a:fld>
            <a:endParaRPr lang="en-US" dirty="0"/>
          </a:p>
        </p:txBody>
      </p:sp>
    </p:spTree>
    <p:extLst>
      <p:ext uri="{BB962C8B-B14F-4D97-AF65-F5344CB8AC3E}">
        <p14:creationId xmlns:p14="http://schemas.microsoft.com/office/powerpoint/2010/main" val="285774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1"/>
          </a:xfrm>
        </p:spPr>
        <p:txBody>
          <a:bodyPr>
            <a:normAutofit fontScale="90000"/>
          </a:bodyPr>
          <a:lstStyle/>
          <a:p>
            <a:r>
              <a:rPr lang="en-US" dirty="0" smtClean="0"/>
              <a:t>Key Findings – Mobility and Transportation</a:t>
            </a:r>
            <a:endParaRPr lang="en-US" dirty="0"/>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10</a:t>
            </a:fld>
            <a:endParaRPr lang="en-US" dirty="0"/>
          </a:p>
        </p:txBody>
      </p:sp>
      <p:graphicFrame>
        <p:nvGraphicFramePr>
          <p:cNvPr id="7" name="Chart 6"/>
          <p:cNvGraphicFramePr/>
          <p:nvPr>
            <p:extLst>
              <p:ext uri="{D42A27DB-BD31-4B8C-83A1-F6EECF244321}">
                <p14:modId xmlns:p14="http://schemas.microsoft.com/office/powerpoint/2010/main" val="2032580779"/>
              </p:ext>
            </p:extLst>
          </p:nvPr>
        </p:nvGraphicFramePr>
        <p:xfrm>
          <a:off x="4648200" y="2630219"/>
          <a:ext cx="4495800" cy="4597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219809728"/>
              </p:ext>
            </p:extLst>
          </p:nvPr>
        </p:nvGraphicFramePr>
        <p:xfrm>
          <a:off x="-874807" y="2209800"/>
          <a:ext cx="6239489" cy="4631871"/>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1"/>
          <p:cNvSpPr txBox="1"/>
          <p:nvPr/>
        </p:nvSpPr>
        <p:spPr>
          <a:xfrm>
            <a:off x="5326582" y="2438400"/>
            <a:ext cx="3474518" cy="3836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t>Transportation Barrier</a:t>
            </a:r>
          </a:p>
        </p:txBody>
      </p:sp>
      <p:sp>
        <p:nvSpPr>
          <p:cNvPr id="10" name="Content Placeholder 2"/>
          <p:cNvSpPr txBox="1">
            <a:spLocks/>
          </p:cNvSpPr>
          <p:nvPr/>
        </p:nvSpPr>
        <p:spPr>
          <a:xfrm>
            <a:off x="174171" y="1371600"/>
            <a:ext cx="8839200" cy="10668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t>Average number of cars per households: 0.39</a:t>
            </a:r>
          </a:p>
          <a:p>
            <a:r>
              <a:rPr lang="en-US" dirty="0" smtClean="0"/>
              <a:t>62% of households do not have a car</a:t>
            </a:r>
          </a:p>
        </p:txBody>
      </p:sp>
    </p:spTree>
    <p:extLst>
      <p:ext uri="{BB962C8B-B14F-4D97-AF65-F5344CB8AC3E}">
        <p14:creationId xmlns:p14="http://schemas.microsoft.com/office/powerpoint/2010/main" val="380658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1"/>
          </a:xfrm>
        </p:spPr>
        <p:txBody>
          <a:bodyPr>
            <a:normAutofit fontScale="90000"/>
          </a:bodyPr>
          <a:lstStyle/>
          <a:p>
            <a:r>
              <a:rPr lang="en-US" dirty="0" smtClean="0"/>
              <a:t>Key Findings – Neighborhood Resources</a:t>
            </a:r>
            <a:endParaRPr lang="en-US" dirty="0"/>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11</a:t>
            </a:fld>
            <a:endParaRPr lang="en-US" dirty="0"/>
          </a:p>
        </p:txBody>
      </p:sp>
      <p:sp>
        <p:nvSpPr>
          <p:cNvPr id="10" name="Content Placeholder 2"/>
          <p:cNvSpPr txBox="1">
            <a:spLocks/>
          </p:cNvSpPr>
          <p:nvPr/>
        </p:nvSpPr>
        <p:spPr>
          <a:xfrm>
            <a:off x="152400" y="1219201"/>
            <a:ext cx="8839200" cy="685799"/>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sz="2200" dirty="0" smtClean="0"/>
          </a:p>
        </p:txBody>
      </p:sp>
      <p:sp>
        <p:nvSpPr>
          <p:cNvPr id="12" name="Content Placeholder 2"/>
          <p:cNvSpPr txBox="1">
            <a:spLocks/>
          </p:cNvSpPr>
          <p:nvPr/>
        </p:nvSpPr>
        <p:spPr>
          <a:xfrm>
            <a:off x="152400" y="1371599"/>
            <a:ext cx="8839200" cy="1524001"/>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500"/>
              </a:spcBef>
            </a:pPr>
            <a:r>
              <a:rPr lang="en-US" sz="2000" dirty="0" smtClean="0"/>
              <a:t>27% rarely/almost never can get what they need in the neighborhood</a:t>
            </a:r>
          </a:p>
          <a:p>
            <a:pPr>
              <a:spcBef>
                <a:spcPts val="500"/>
              </a:spcBef>
            </a:pPr>
            <a:r>
              <a:rPr lang="en-US" sz="2000" dirty="0" smtClean="0"/>
              <a:t>42% said neighborhood rarely/almost never helps them fulfill their needs</a:t>
            </a:r>
          </a:p>
          <a:p>
            <a:pPr>
              <a:spcBef>
                <a:spcPts val="500"/>
              </a:spcBef>
            </a:pPr>
            <a:r>
              <a:rPr lang="en-US" sz="2000" dirty="0" smtClean="0"/>
              <a:t>80% would be very/somewhat likely to use a computer center if built</a:t>
            </a:r>
          </a:p>
        </p:txBody>
      </p:sp>
      <p:graphicFrame>
        <p:nvGraphicFramePr>
          <p:cNvPr id="7" name="Chart 6"/>
          <p:cNvGraphicFramePr>
            <a:graphicFrameLocks/>
          </p:cNvGraphicFramePr>
          <p:nvPr>
            <p:extLst/>
          </p:nvPr>
        </p:nvGraphicFramePr>
        <p:xfrm>
          <a:off x="152400" y="2667000"/>
          <a:ext cx="8839200" cy="41770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5573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1"/>
          </a:xfrm>
        </p:spPr>
        <p:txBody>
          <a:bodyPr>
            <a:normAutofit/>
          </a:bodyPr>
          <a:lstStyle/>
          <a:p>
            <a:r>
              <a:rPr lang="en-US" dirty="0" smtClean="0"/>
              <a:t>Key Findings – Supportive Services</a:t>
            </a:r>
            <a:endParaRPr lang="en-US" dirty="0"/>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12</a:t>
            </a:fld>
            <a:endParaRPr lang="en-US" dirty="0"/>
          </a:p>
        </p:txBody>
      </p:sp>
      <p:sp>
        <p:nvSpPr>
          <p:cNvPr id="10" name="Content Placeholder 2"/>
          <p:cNvSpPr txBox="1">
            <a:spLocks/>
          </p:cNvSpPr>
          <p:nvPr/>
        </p:nvSpPr>
        <p:spPr>
          <a:xfrm>
            <a:off x="152400" y="1219201"/>
            <a:ext cx="8839200" cy="685799"/>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sz="2200" dirty="0" smtClean="0"/>
          </a:p>
        </p:txBody>
      </p:sp>
      <p:sp>
        <p:nvSpPr>
          <p:cNvPr id="12" name="Content Placeholder 2"/>
          <p:cNvSpPr txBox="1">
            <a:spLocks/>
          </p:cNvSpPr>
          <p:nvPr/>
        </p:nvSpPr>
        <p:spPr>
          <a:xfrm>
            <a:off x="152400" y="1371599"/>
            <a:ext cx="8839200" cy="5334001"/>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500"/>
              </a:spcBef>
              <a:spcAft>
                <a:spcPts val="600"/>
              </a:spcAft>
            </a:pPr>
            <a:r>
              <a:rPr lang="en-US" sz="2600" dirty="0" smtClean="0"/>
              <a:t>78% have used at least one type of service in past year; respondents generally satisfied with services</a:t>
            </a:r>
          </a:p>
          <a:p>
            <a:pPr>
              <a:spcBef>
                <a:spcPts val="500"/>
              </a:spcBef>
            </a:pPr>
            <a:r>
              <a:rPr lang="en-US" sz="2600" dirty="0" smtClean="0"/>
              <a:t>Most common services residents need right now are: </a:t>
            </a:r>
          </a:p>
          <a:p>
            <a:pPr lvl="1">
              <a:spcBef>
                <a:spcPts val="500"/>
              </a:spcBef>
              <a:buFont typeface="Wingdings" pitchFamily="2" charset="2"/>
              <a:buChar char="§"/>
            </a:pPr>
            <a:r>
              <a:rPr lang="en-US" sz="2400" dirty="0" smtClean="0"/>
              <a:t>Job training (59%)</a:t>
            </a:r>
          </a:p>
          <a:p>
            <a:pPr lvl="1">
              <a:spcBef>
                <a:spcPts val="500"/>
              </a:spcBef>
              <a:buFont typeface="Wingdings" pitchFamily="2" charset="2"/>
              <a:buChar char="§"/>
            </a:pPr>
            <a:r>
              <a:rPr lang="en-US" sz="2400" dirty="0"/>
              <a:t>C</a:t>
            </a:r>
            <a:r>
              <a:rPr lang="en-US" sz="2400" dirty="0" smtClean="0"/>
              <a:t>omputer training (47%)</a:t>
            </a:r>
          </a:p>
          <a:p>
            <a:pPr lvl="1">
              <a:spcBef>
                <a:spcPts val="500"/>
              </a:spcBef>
              <a:buFont typeface="Wingdings" pitchFamily="2" charset="2"/>
              <a:buChar char="§"/>
            </a:pPr>
            <a:r>
              <a:rPr lang="en-US" sz="2400" dirty="0"/>
              <a:t>C</a:t>
            </a:r>
            <a:r>
              <a:rPr lang="en-US" sz="2400" dirty="0" smtClean="0"/>
              <a:t>ollege prep (45%)</a:t>
            </a:r>
          </a:p>
          <a:p>
            <a:pPr lvl="1">
              <a:spcBef>
                <a:spcPts val="500"/>
              </a:spcBef>
              <a:buFont typeface="Wingdings" pitchFamily="2" charset="2"/>
              <a:buChar char="§"/>
            </a:pPr>
            <a:r>
              <a:rPr lang="en-US" sz="2400" dirty="0"/>
              <a:t>Y</a:t>
            </a:r>
            <a:r>
              <a:rPr lang="en-US" sz="2400" dirty="0" smtClean="0"/>
              <a:t>outh programs (44%)</a:t>
            </a:r>
          </a:p>
          <a:p>
            <a:pPr lvl="1">
              <a:spcBef>
                <a:spcPts val="500"/>
              </a:spcBef>
              <a:buFont typeface="Wingdings" pitchFamily="2" charset="2"/>
              <a:buChar char="§"/>
            </a:pPr>
            <a:r>
              <a:rPr lang="en-US" sz="2400" dirty="0"/>
              <a:t>C</a:t>
            </a:r>
            <a:r>
              <a:rPr lang="en-US" sz="2400" dirty="0" smtClean="0"/>
              <a:t>redit repair (43%)</a:t>
            </a:r>
          </a:p>
          <a:p>
            <a:pPr lvl="1">
              <a:spcBef>
                <a:spcPts val="500"/>
              </a:spcBef>
              <a:buFont typeface="Wingdings" pitchFamily="2" charset="2"/>
              <a:buChar char="§"/>
            </a:pPr>
            <a:r>
              <a:rPr lang="en-US" sz="2400" dirty="0" smtClean="0"/>
              <a:t>GED prep and testing (42%)</a:t>
            </a:r>
          </a:p>
          <a:p>
            <a:pPr>
              <a:spcBef>
                <a:spcPts val="500"/>
              </a:spcBef>
              <a:spcAft>
                <a:spcPts val="600"/>
              </a:spcAft>
            </a:pPr>
            <a:r>
              <a:rPr lang="en-US" sz="2600" dirty="0" smtClean="0"/>
              <a:t>23% of households include someone with either a physical (15%) or mental disability (12%)</a:t>
            </a:r>
          </a:p>
        </p:txBody>
      </p:sp>
    </p:spTree>
    <p:extLst>
      <p:ext uri="{BB962C8B-B14F-4D97-AF65-F5344CB8AC3E}">
        <p14:creationId xmlns:p14="http://schemas.microsoft.com/office/powerpoint/2010/main" val="3383343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1"/>
          </a:xfrm>
        </p:spPr>
        <p:txBody>
          <a:bodyPr>
            <a:normAutofit/>
          </a:bodyPr>
          <a:lstStyle/>
          <a:p>
            <a:r>
              <a:rPr lang="en-US" dirty="0" smtClean="0"/>
              <a:t>Key Findings – Children and Youth</a:t>
            </a:r>
            <a:endParaRPr lang="en-US" dirty="0"/>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13</a:t>
            </a:fld>
            <a:endParaRPr lang="en-US" dirty="0"/>
          </a:p>
        </p:txBody>
      </p:sp>
      <p:sp>
        <p:nvSpPr>
          <p:cNvPr id="10" name="Content Placeholder 2"/>
          <p:cNvSpPr txBox="1">
            <a:spLocks/>
          </p:cNvSpPr>
          <p:nvPr/>
        </p:nvSpPr>
        <p:spPr>
          <a:xfrm>
            <a:off x="152400" y="1219201"/>
            <a:ext cx="8839200" cy="685799"/>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sz="2200" dirty="0" smtClean="0"/>
          </a:p>
        </p:txBody>
      </p:sp>
      <p:sp>
        <p:nvSpPr>
          <p:cNvPr id="12" name="Content Placeholder 2"/>
          <p:cNvSpPr txBox="1">
            <a:spLocks/>
          </p:cNvSpPr>
          <p:nvPr/>
        </p:nvSpPr>
        <p:spPr>
          <a:xfrm>
            <a:off x="152400" y="1371599"/>
            <a:ext cx="8839200" cy="5181601"/>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500"/>
              </a:spcBef>
              <a:spcAft>
                <a:spcPts val="600"/>
              </a:spcAft>
            </a:pPr>
            <a:r>
              <a:rPr lang="en-US" dirty="0" smtClean="0"/>
              <a:t>33% of children ages 0-5 are not enrolled in an early learning program</a:t>
            </a:r>
          </a:p>
          <a:p>
            <a:pPr>
              <a:spcBef>
                <a:spcPts val="500"/>
              </a:spcBef>
              <a:spcAft>
                <a:spcPts val="600"/>
              </a:spcAft>
            </a:pPr>
            <a:r>
              <a:rPr lang="en-US" dirty="0" smtClean="0"/>
              <a:t>School-aged children attend more than 20 different schools</a:t>
            </a:r>
          </a:p>
          <a:p>
            <a:pPr>
              <a:spcBef>
                <a:spcPts val="500"/>
              </a:spcBef>
              <a:spcAft>
                <a:spcPts val="600"/>
              </a:spcAft>
            </a:pPr>
            <a:r>
              <a:rPr lang="en-US" dirty="0" smtClean="0"/>
              <a:t>Most commonly attended schools: Kirkpatrick Elementary (37%), Stratford High School (23%), Warner Elementary School (19%), and Bailey Middle School (17%)</a:t>
            </a:r>
          </a:p>
          <a:p>
            <a:pPr>
              <a:spcBef>
                <a:spcPts val="500"/>
              </a:spcBef>
              <a:spcAft>
                <a:spcPts val="600"/>
              </a:spcAft>
            </a:pPr>
            <a:r>
              <a:rPr lang="en-US" dirty="0" smtClean="0"/>
              <a:t>These schools perform </a:t>
            </a:r>
            <a:r>
              <a:rPr lang="en-US" dirty="0"/>
              <a:t>below the district </a:t>
            </a:r>
            <a:r>
              <a:rPr lang="en-US" dirty="0" smtClean="0"/>
              <a:t>average on achievement tests; however, 78% of parents believe the quality of their children’s education is excellent or good</a:t>
            </a:r>
          </a:p>
          <a:p>
            <a:pPr>
              <a:spcBef>
                <a:spcPts val="500"/>
              </a:spcBef>
              <a:spcAft>
                <a:spcPts val="600"/>
              </a:spcAft>
            </a:pPr>
            <a:r>
              <a:rPr lang="en-US" dirty="0" smtClean="0"/>
              <a:t>Almost half (47%) of parents disagree/strongly disagree that they are comfortable taking their children to parks and playgrounds in the neighborhood</a:t>
            </a:r>
          </a:p>
        </p:txBody>
      </p:sp>
    </p:spTree>
    <p:extLst>
      <p:ext uri="{BB962C8B-B14F-4D97-AF65-F5344CB8AC3E}">
        <p14:creationId xmlns:p14="http://schemas.microsoft.com/office/powerpoint/2010/main" val="3134028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1"/>
          </a:xfrm>
        </p:spPr>
        <p:txBody>
          <a:bodyPr>
            <a:normAutofit/>
          </a:bodyPr>
          <a:lstStyle/>
          <a:p>
            <a:r>
              <a:rPr lang="en-US" dirty="0" smtClean="0"/>
              <a:t>Key Findings – Health</a:t>
            </a:r>
            <a:endParaRPr lang="en-US" dirty="0"/>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14</a:t>
            </a:fld>
            <a:endParaRPr lang="en-US" dirty="0"/>
          </a:p>
        </p:txBody>
      </p:sp>
      <p:sp>
        <p:nvSpPr>
          <p:cNvPr id="10" name="Content Placeholder 2"/>
          <p:cNvSpPr txBox="1">
            <a:spLocks/>
          </p:cNvSpPr>
          <p:nvPr/>
        </p:nvSpPr>
        <p:spPr>
          <a:xfrm>
            <a:off x="152400" y="1219201"/>
            <a:ext cx="8839200" cy="685799"/>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sz="2200" dirty="0" smtClean="0"/>
          </a:p>
        </p:txBody>
      </p:sp>
      <p:sp>
        <p:nvSpPr>
          <p:cNvPr id="12" name="Content Placeholder 2"/>
          <p:cNvSpPr txBox="1">
            <a:spLocks/>
          </p:cNvSpPr>
          <p:nvPr/>
        </p:nvSpPr>
        <p:spPr>
          <a:xfrm>
            <a:off x="152400" y="1371599"/>
            <a:ext cx="8839200" cy="5181601"/>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500"/>
              </a:spcBef>
              <a:spcAft>
                <a:spcPts val="600"/>
              </a:spcAft>
            </a:pPr>
            <a:r>
              <a:rPr lang="en-US" sz="2800" dirty="0"/>
              <a:t>2/3 </a:t>
            </a:r>
            <a:r>
              <a:rPr lang="en-US" sz="2800" dirty="0" smtClean="0"/>
              <a:t>reported </a:t>
            </a:r>
            <a:r>
              <a:rPr lang="en-US" sz="2800" dirty="0"/>
              <a:t>being in excellent </a:t>
            </a:r>
            <a:r>
              <a:rPr lang="en-US" sz="2800" dirty="0" smtClean="0"/>
              <a:t>or </a:t>
            </a:r>
            <a:r>
              <a:rPr lang="en-US" sz="2800" dirty="0"/>
              <a:t>good health</a:t>
            </a:r>
          </a:p>
          <a:p>
            <a:pPr>
              <a:spcBef>
                <a:spcPts val="500"/>
              </a:spcBef>
              <a:spcAft>
                <a:spcPts val="600"/>
              </a:spcAft>
            </a:pPr>
            <a:r>
              <a:rPr lang="en-US" sz="2800" dirty="0" smtClean="0"/>
              <a:t>80% report having a medical home; 15% use the UNHS Cayce Family Clinic</a:t>
            </a:r>
          </a:p>
          <a:p>
            <a:pPr>
              <a:spcBef>
                <a:spcPts val="500"/>
              </a:spcBef>
              <a:spcAft>
                <a:spcPts val="600"/>
              </a:spcAft>
            </a:pPr>
            <a:r>
              <a:rPr lang="en-US" sz="2800" dirty="0" smtClean="0"/>
              <a:t>However, 17% use the emergency room when sick or in need of health advice; 47% described the medical services in the neighborhood as average or very poor </a:t>
            </a:r>
          </a:p>
          <a:p>
            <a:pPr>
              <a:spcBef>
                <a:spcPts val="500"/>
              </a:spcBef>
              <a:spcAft>
                <a:spcPts val="600"/>
              </a:spcAft>
            </a:pPr>
            <a:r>
              <a:rPr lang="en-US" sz="2800" dirty="0" smtClean="0"/>
              <a:t>The most common unmet health care needs are: dental services (48%), vision care services (39%), and domestic violence services (26%)</a:t>
            </a:r>
          </a:p>
          <a:p>
            <a:pPr>
              <a:spcBef>
                <a:spcPts val="500"/>
              </a:spcBef>
              <a:spcAft>
                <a:spcPts val="600"/>
              </a:spcAft>
            </a:pPr>
            <a:endParaRPr lang="en-US" dirty="0" smtClean="0"/>
          </a:p>
        </p:txBody>
      </p:sp>
    </p:spTree>
    <p:extLst>
      <p:ext uri="{BB962C8B-B14F-4D97-AF65-F5344CB8AC3E}">
        <p14:creationId xmlns:p14="http://schemas.microsoft.com/office/powerpoint/2010/main" val="3597112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1"/>
          </a:xfrm>
        </p:spPr>
        <p:txBody>
          <a:bodyPr>
            <a:normAutofit/>
          </a:bodyPr>
          <a:lstStyle/>
          <a:p>
            <a:r>
              <a:rPr lang="en-US" dirty="0" smtClean="0"/>
              <a:t>Key Findings – Public Safety</a:t>
            </a:r>
            <a:endParaRPr lang="en-US" dirty="0"/>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15</a:t>
            </a:fld>
            <a:endParaRPr lang="en-US" dirty="0"/>
          </a:p>
        </p:txBody>
      </p:sp>
      <p:sp>
        <p:nvSpPr>
          <p:cNvPr id="10" name="Content Placeholder 2"/>
          <p:cNvSpPr txBox="1">
            <a:spLocks/>
          </p:cNvSpPr>
          <p:nvPr/>
        </p:nvSpPr>
        <p:spPr>
          <a:xfrm>
            <a:off x="152400" y="1219201"/>
            <a:ext cx="8839200" cy="685799"/>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sz="2200" dirty="0" smtClean="0"/>
          </a:p>
        </p:txBody>
      </p:sp>
      <p:sp>
        <p:nvSpPr>
          <p:cNvPr id="12" name="Content Placeholder 2"/>
          <p:cNvSpPr txBox="1">
            <a:spLocks/>
          </p:cNvSpPr>
          <p:nvPr/>
        </p:nvSpPr>
        <p:spPr>
          <a:xfrm>
            <a:off x="152400" y="1371599"/>
            <a:ext cx="8839200" cy="5181601"/>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500"/>
              </a:spcBef>
              <a:spcAft>
                <a:spcPts val="600"/>
              </a:spcAft>
            </a:pPr>
            <a:endParaRPr lang="en-US" dirty="0" smtClean="0"/>
          </a:p>
        </p:txBody>
      </p:sp>
      <p:graphicFrame>
        <p:nvGraphicFramePr>
          <p:cNvPr id="6" name="Chart 5"/>
          <p:cNvGraphicFramePr/>
          <p:nvPr>
            <p:extLst>
              <p:ext uri="{D42A27DB-BD31-4B8C-83A1-F6EECF244321}">
                <p14:modId xmlns:p14="http://schemas.microsoft.com/office/powerpoint/2010/main" val="1253073706"/>
              </p:ext>
            </p:extLst>
          </p:nvPr>
        </p:nvGraphicFramePr>
        <p:xfrm>
          <a:off x="4343400" y="1562100"/>
          <a:ext cx="52578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txBox="1">
            <a:spLocks/>
          </p:cNvSpPr>
          <p:nvPr/>
        </p:nvSpPr>
        <p:spPr>
          <a:xfrm>
            <a:off x="304800" y="1371599"/>
            <a:ext cx="4572000" cy="5334001"/>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500"/>
              </a:spcBef>
              <a:spcAft>
                <a:spcPts val="600"/>
              </a:spcAft>
            </a:pPr>
            <a:r>
              <a:rPr lang="en-US" sz="2000" dirty="0" smtClean="0"/>
              <a:t>39% feel somewhat/very unsafe in their neighborhood during the day, 61% at night</a:t>
            </a:r>
          </a:p>
          <a:p>
            <a:pPr>
              <a:spcBef>
                <a:spcPts val="500"/>
              </a:spcBef>
              <a:spcAft>
                <a:spcPts val="600"/>
              </a:spcAft>
            </a:pPr>
            <a:r>
              <a:rPr lang="en-US" sz="2000" dirty="0" smtClean="0"/>
              <a:t>Most common types of crimes respondents have experienced: hearing gun shots (79%), teenage fighting (57%), and sale of drugs (46%)</a:t>
            </a:r>
          </a:p>
          <a:p>
            <a:pPr>
              <a:spcBef>
                <a:spcPts val="500"/>
              </a:spcBef>
              <a:spcAft>
                <a:spcPts val="600"/>
              </a:spcAft>
            </a:pPr>
            <a:r>
              <a:rPr lang="en-US" sz="2000" dirty="0" smtClean="0"/>
              <a:t>The most needed public safety strategies are: better security systems (86%), better street lighting (81%), anti-gang initiatives (80%), youth violence/crime prevention programs (79%), and more visible police controls (75%)</a:t>
            </a:r>
          </a:p>
        </p:txBody>
      </p:sp>
    </p:spTree>
    <p:extLst>
      <p:ext uri="{BB962C8B-B14F-4D97-AF65-F5344CB8AC3E}">
        <p14:creationId xmlns:p14="http://schemas.microsoft.com/office/powerpoint/2010/main" val="114874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t>
            </a:r>
            <a:r>
              <a:rPr lang="en-US" dirty="0" err="1" smtClean="0"/>
              <a:t>CHARrETTE</a:t>
            </a:r>
            <a:r>
              <a:rPr lang="en-US" dirty="0" smtClean="0"/>
              <a:t> + </a:t>
            </a:r>
            <a:br>
              <a:rPr lang="en-US" dirty="0" smtClean="0"/>
            </a:br>
            <a:r>
              <a:rPr lang="en-US" dirty="0" smtClean="0"/>
              <a:t>RESIDENT MEETINGs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16</a:t>
            </a:fld>
            <a:endParaRPr lang="en-US" dirty="0"/>
          </a:p>
        </p:txBody>
      </p:sp>
    </p:spTree>
    <p:extLst>
      <p:ext uri="{BB962C8B-B14F-4D97-AF65-F5344CB8AC3E}">
        <p14:creationId xmlns:p14="http://schemas.microsoft.com/office/powerpoint/2010/main" val="234984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229" y="1295400"/>
            <a:ext cx="3886200" cy="2914650"/>
          </a:xfrm>
          <a:prstGeom prst="rect">
            <a:avLst/>
          </a:prstGeom>
        </p:spPr>
      </p:pic>
      <p:sp>
        <p:nvSpPr>
          <p:cNvPr id="2" name="Title 1"/>
          <p:cNvSpPr>
            <a:spLocks noGrp="1"/>
          </p:cNvSpPr>
          <p:nvPr>
            <p:ph type="title"/>
          </p:nvPr>
        </p:nvSpPr>
        <p:spPr>
          <a:xfrm>
            <a:off x="152400" y="533400"/>
            <a:ext cx="8839200" cy="990600"/>
          </a:xfrm>
        </p:spPr>
        <p:txBody>
          <a:bodyPr>
            <a:normAutofit/>
          </a:bodyPr>
          <a:lstStyle/>
          <a:p>
            <a:r>
              <a:rPr lang="en-US" sz="3500" dirty="0" smtClean="0"/>
              <a:t>Community Recommendations from </a:t>
            </a:r>
            <a:r>
              <a:rPr lang="en-US" sz="3500" dirty="0" err="1" smtClean="0"/>
              <a:t>Charrette</a:t>
            </a:r>
            <a:r>
              <a:rPr lang="en-US" sz="3500" dirty="0" smtClean="0"/>
              <a:t> </a:t>
            </a:r>
            <a:endParaRPr lang="en-US" sz="3500"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17</a:t>
            </a:fld>
            <a:endParaRPr lang="en-US" dirty="0"/>
          </a:p>
        </p:txBody>
      </p:sp>
      <p:pic>
        <p:nvPicPr>
          <p:cNvPr id="8" name="Content Placeholder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229" y="4019550"/>
            <a:ext cx="3886200" cy="2914650"/>
          </a:xfrm>
          <a:prstGeom prst="rect">
            <a:avLst/>
          </a:prstGeom>
        </p:spPr>
      </p:pic>
      <p:pic>
        <p:nvPicPr>
          <p:cNvPr id="10" name="Content Placeholder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1295400"/>
            <a:ext cx="3886200" cy="2914650"/>
          </a:xfrm>
          <a:prstGeom prst="rect">
            <a:avLst/>
          </a:prstGeom>
        </p:spPr>
      </p:pic>
      <p:pic>
        <p:nvPicPr>
          <p:cNvPr id="11" name="Content Placeholder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0" y="4019550"/>
            <a:ext cx="3886200" cy="2914650"/>
          </a:xfrm>
          <a:prstGeom prst="rect">
            <a:avLst/>
          </a:prstGeom>
        </p:spPr>
      </p:pic>
    </p:spTree>
    <p:extLst>
      <p:ext uri="{BB962C8B-B14F-4D97-AF65-F5344CB8AC3E}">
        <p14:creationId xmlns:p14="http://schemas.microsoft.com/office/powerpoint/2010/main" val="1972886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4229" y="1295400"/>
            <a:ext cx="3886200" cy="2914650"/>
          </a:xfrm>
          <a:prstGeom prst="rect">
            <a:avLst/>
          </a:prstGeom>
        </p:spPr>
      </p:pic>
      <p:sp>
        <p:nvSpPr>
          <p:cNvPr id="2" name="Title 1"/>
          <p:cNvSpPr>
            <a:spLocks noGrp="1"/>
          </p:cNvSpPr>
          <p:nvPr>
            <p:ph type="title"/>
          </p:nvPr>
        </p:nvSpPr>
        <p:spPr/>
        <p:txBody>
          <a:bodyPr>
            <a:normAutofit/>
          </a:bodyPr>
          <a:lstStyle/>
          <a:p>
            <a:r>
              <a:rPr lang="en-US" dirty="0" err="1" smtClean="0"/>
              <a:t>Charrette</a:t>
            </a:r>
            <a:r>
              <a:rPr lang="en-US" dirty="0" smtClean="0"/>
              <a:t>…cont’d</a:t>
            </a:r>
            <a:endParaRPr lang="en-US"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18</a:t>
            </a:fld>
            <a:endParaRPr lang="en-US" dirty="0"/>
          </a:p>
        </p:txBody>
      </p:sp>
      <p:pic>
        <p:nvPicPr>
          <p:cNvPr id="8" name="Content Placeholder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229" y="4019550"/>
            <a:ext cx="3886200" cy="2914650"/>
          </a:xfrm>
          <a:prstGeom prst="rect">
            <a:avLst/>
          </a:prstGeom>
        </p:spPr>
      </p:pic>
      <p:pic>
        <p:nvPicPr>
          <p:cNvPr id="10" name="Content Placeholder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295400"/>
            <a:ext cx="3886200" cy="2914650"/>
          </a:xfrm>
          <a:prstGeom prst="rect">
            <a:avLst/>
          </a:prstGeom>
        </p:spPr>
      </p:pic>
      <p:pic>
        <p:nvPicPr>
          <p:cNvPr id="11" name="Content Placeholder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4019550"/>
            <a:ext cx="3886200" cy="2914650"/>
          </a:xfrm>
          <a:prstGeom prst="rect">
            <a:avLst/>
          </a:prstGeom>
        </p:spPr>
      </p:pic>
    </p:spTree>
    <p:extLst>
      <p:ext uri="{BB962C8B-B14F-4D97-AF65-F5344CB8AC3E}">
        <p14:creationId xmlns:p14="http://schemas.microsoft.com/office/powerpoint/2010/main" val="1294770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4229" y="1295400"/>
            <a:ext cx="3886200" cy="2914650"/>
          </a:xfrm>
          <a:prstGeom prst="rect">
            <a:avLst/>
          </a:prstGeom>
        </p:spPr>
      </p:pic>
      <p:sp>
        <p:nvSpPr>
          <p:cNvPr id="2" name="Title 1"/>
          <p:cNvSpPr>
            <a:spLocks noGrp="1"/>
          </p:cNvSpPr>
          <p:nvPr>
            <p:ph type="title"/>
          </p:nvPr>
        </p:nvSpPr>
        <p:spPr/>
        <p:txBody>
          <a:bodyPr>
            <a:normAutofit/>
          </a:bodyPr>
          <a:lstStyle/>
          <a:p>
            <a:r>
              <a:rPr lang="en-US" dirty="0" err="1" smtClean="0"/>
              <a:t>Charrette</a:t>
            </a:r>
            <a:r>
              <a:rPr lang="en-US" dirty="0" smtClean="0"/>
              <a:t>…cont’d</a:t>
            </a:r>
            <a:endParaRPr lang="en-US"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19</a:t>
            </a:fld>
            <a:endParaRPr lang="en-US" dirty="0"/>
          </a:p>
        </p:txBody>
      </p:sp>
      <p:pic>
        <p:nvPicPr>
          <p:cNvPr id="8" name="Content Placeholder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229" y="4019550"/>
            <a:ext cx="3886200" cy="2914650"/>
          </a:xfrm>
          <a:prstGeom prst="rect">
            <a:avLst/>
          </a:prstGeom>
        </p:spPr>
      </p:pic>
      <p:pic>
        <p:nvPicPr>
          <p:cNvPr id="10" name="Content Placeholder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295400"/>
            <a:ext cx="3886200" cy="2914650"/>
          </a:xfrm>
          <a:prstGeom prst="rect">
            <a:avLst/>
          </a:prstGeom>
        </p:spPr>
      </p:pic>
      <p:pic>
        <p:nvPicPr>
          <p:cNvPr id="11" name="Content Placeholder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4019550"/>
            <a:ext cx="3886200" cy="2914650"/>
          </a:xfrm>
          <a:prstGeom prst="rect">
            <a:avLst/>
          </a:prstGeom>
        </p:spPr>
      </p:pic>
    </p:spTree>
    <p:extLst>
      <p:ext uri="{BB962C8B-B14F-4D97-AF65-F5344CB8AC3E}">
        <p14:creationId xmlns:p14="http://schemas.microsoft.com/office/powerpoint/2010/main" val="2417453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0"/>
          <p:cNvGraphicFramePr>
            <a:graphicFrameLocks noGrp="1"/>
          </p:cNvGraphicFramePr>
          <p:nvPr>
            <p:ph idx="1"/>
            <p:extLst>
              <p:ext uri="{D42A27DB-BD31-4B8C-83A1-F6EECF244321}">
                <p14:modId xmlns:p14="http://schemas.microsoft.com/office/powerpoint/2010/main" val="3599423310"/>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2</a:t>
            </a:fld>
            <a:endParaRPr lang="en-US" dirty="0"/>
          </a:p>
        </p:txBody>
      </p:sp>
      <p:sp>
        <p:nvSpPr>
          <p:cNvPr id="5" name="Title 4"/>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4039277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ChangeAspect="1"/>
          </p:cNvPicPr>
          <p:nvPr/>
        </p:nvPicPr>
        <p:blipFill rotWithShape="1">
          <a:blip r:embed="rId3" cstate="email">
            <a:lum bright="70000" contrast="-70000"/>
            <a:extLst>
              <a:ext uri="{28A0092B-C50C-407E-A947-70E740481C1C}">
                <a14:useLocalDpi xmlns:a14="http://schemas.microsoft.com/office/drawing/2010/main"/>
              </a:ext>
            </a:extLst>
          </a:blip>
          <a:srcRect t="2342"/>
          <a:stretch/>
        </p:blipFill>
        <p:spPr>
          <a:xfrm>
            <a:off x="5652910" y="381000"/>
            <a:ext cx="3491090" cy="2546485"/>
          </a:xfrm>
          <a:prstGeom prst="rect">
            <a:avLst/>
          </a:prstGeom>
        </p:spPr>
      </p:pic>
      <p:sp>
        <p:nvSpPr>
          <p:cNvPr id="2" name="Title 1"/>
          <p:cNvSpPr>
            <a:spLocks noGrp="1"/>
          </p:cNvSpPr>
          <p:nvPr>
            <p:ph type="title"/>
          </p:nvPr>
        </p:nvSpPr>
        <p:spPr/>
        <p:txBody>
          <a:bodyPr/>
          <a:lstStyle/>
          <a:p>
            <a:r>
              <a:rPr lang="en-US" dirty="0" smtClean="0"/>
              <a:t>Major Themes</a:t>
            </a:r>
            <a:endParaRPr lang="en-US" dirty="0"/>
          </a:p>
        </p:txBody>
      </p:sp>
      <p:pic>
        <p:nvPicPr>
          <p:cNvPr id="6" name="Picture 5"/>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rot="5400000">
            <a:off x="5061445" y="2775446"/>
            <a:ext cx="4674020" cy="3491089"/>
          </a:xfrm>
          <a:prstGeom prst="rect">
            <a:avLst/>
          </a:prstGeom>
        </p:spPr>
      </p:pic>
      <p:sp>
        <p:nvSpPr>
          <p:cNvPr id="3" name="Content Placeholder 2"/>
          <p:cNvSpPr>
            <a:spLocks noGrp="1"/>
          </p:cNvSpPr>
          <p:nvPr>
            <p:ph idx="1"/>
          </p:nvPr>
        </p:nvSpPr>
        <p:spPr/>
        <p:txBody>
          <a:bodyPr>
            <a:normAutofit/>
          </a:bodyPr>
          <a:lstStyle/>
          <a:p>
            <a:r>
              <a:rPr lang="en-US" sz="3200" dirty="0" smtClean="0"/>
              <a:t>Preserve public and affordable housing units; minimize disruption to residents</a:t>
            </a:r>
          </a:p>
          <a:p>
            <a:r>
              <a:rPr lang="en-US" sz="3200" dirty="0" smtClean="0"/>
              <a:t>Retain/improve key community assets </a:t>
            </a:r>
          </a:p>
          <a:p>
            <a:r>
              <a:rPr lang="en-US" sz="3200" dirty="0" smtClean="0"/>
              <a:t>Retain, but improve park and open space </a:t>
            </a:r>
          </a:p>
          <a:p>
            <a:r>
              <a:rPr lang="en-US" sz="3200" dirty="0" smtClean="0"/>
              <a:t>Expand retail options</a:t>
            </a:r>
          </a:p>
          <a:p>
            <a:r>
              <a:rPr lang="en-US" sz="3200" dirty="0" smtClean="0"/>
              <a:t>Maximize neighborhood potential – views and proximity to downtown, highway, gateway to East Nashville</a:t>
            </a:r>
            <a:endParaRPr lang="en-US" sz="1800" dirty="0" smtClean="0"/>
          </a:p>
          <a:p>
            <a:endParaRPr lang="en-US" sz="1800" dirty="0" smtClean="0"/>
          </a:p>
          <a:p>
            <a:pPr marL="274320" lvl="1" indent="0">
              <a:buNone/>
            </a:pPr>
            <a:endParaRPr lang="en-US" sz="1400" dirty="0" smtClean="0"/>
          </a:p>
          <a:p>
            <a:pPr lvl="1"/>
            <a:endParaRPr lang="en-US" sz="1200" dirty="0"/>
          </a:p>
          <a:p>
            <a:pPr lvl="1"/>
            <a:endParaRPr lang="en-US" sz="1800" dirty="0" smtClean="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20</a:t>
            </a:fld>
            <a:endParaRPr lang="en-US" dirty="0"/>
          </a:p>
        </p:txBody>
      </p:sp>
    </p:spTree>
    <p:extLst>
      <p:ext uri="{BB962C8B-B14F-4D97-AF65-F5344CB8AC3E}">
        <p14:creationId xmlns:p14="http://schemas.microsoft.com/office/powerpoint/2010/main" val="171935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 Concept  #1 – MDHA-Owned Land</a:t>
            </a:r>
            <a:endParaRPr lang="en-US"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21</a:t>
            </a:fld>
            <a:endParaRPr lang="en-US" dirty="0"/>
          </a:p>
        </p:txBody>
      </p:sp>
      <p:pic>
        <p:nvPicPr>
          <p:cNvPr id="6"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b="9580"/>
          <a:stretch/>
        </p:blipFill>
        <p:spPr>
          <a:xfrm>
            <a:off x="685801" y="1289956"/>
            <a:ext cx="7795258" cy="5034644"/>
          </a:xfrm>
          <a:prstGeom prst="rect">
            <a:avLst/>
          </a:prstGeom>
        </p:spPr>
      </p:pic>
    </p:spTree>
    <p:extLst>
      <p:ext uri="{BB962C8B-B14F-4D97-AF65-F5344CB8AC3E}">
        <p14:creationId xmlns:p14="http://schemas.microsoft.com/office/powerpoint/2010/main" val="4058943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839200" cy="990600"/>
          </a:xfrm>
        </p:spPr>
        <p:txBody>
          <a:bodyPr>
            <a:normAutofit/>
          </a:bodyPr>
          <a:lstStyle/>
          <a:p>
            <a:r>
              <a:rPr lang="en-US" sz="3500" dirty="0" smtClean="0"/>
              <a:t>Plan Concept #2 – MDHA/Metro-owned Land</a:t>
            </a:r>
            <a:endParaRPr lang="en-US" sz="3500"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22</a:t>
            </a:fld>
            <a:endParaRPr lang="en-US" dirty="0"/>
          </a:p>
        </p:txBody>
      </p:sp>
      <p:pic>
        <p:nvPicPr>
          <p:cNvPr id="6"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b="9580"/>
          <a:stretch/>
        </p:blipFill>
        <p:spPr>
          <a:xfrm>
            <a:off x="685800" y="1289956"/>
            <a:ext cx="7795260" cy="5034644"/>
          </a:xfrm>
          <a:prstGeom prst="rect">
            <a:avLst/>
          </a:prstGeom>
        </p:spPr>
      </p:pic>
    </p:spTree>
    <p:extLst>
      <p:ext uri="{BB962C8B-B14F-4D97-AF65-F5344CB8AC3E}">
        <p14:creationId xmlns:p14="http://schemas.microsoft.com/office/powerpoint/2010/main" val="553894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067800" cy="990600"/>
          </a:xfrm>
        </p:spPr>
        <p:txBody>
          <a:bodyPr>
            <a:noAutofit/>
          </a:bodyPr>
          <a:lstStyle/>
          <a:p>
            <a:r>
              <a:rPr lang="en-US" sz="3600" dirty="0" smtClean="0"/>
              <a:t>Plan Concept # 3 – MDHA + Other Owners</a:t>
            </a:r>
            <a:endParaRPr lang="en-US" sz="3600"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23</a:t>
            </a:fld>
            <a:endParaRPr lang="en-US" dirty="0"/>
          </a:p>
        </p:txBody>
      </p:sp>
      <p:pic>
        <p:nvPicPr>
          <p:cNvPr id="6"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9580"/>
          <a:stretch/>
        </p:blipFill>
        <p:spPr>
          <a:xfrm>
            <a:off x="685800" y="1289957"/>
            <a:ext cx="7795260" cy="5034644"/>
          </a:xfrm>
        </p:spPr>
      </p:pic>
    </p:spTree>
    <p:extLst>
      <p:ext uri="{BB962C8B-B14F-4D97-AF65-F5344CB8AC3E}">
        <p14:creationId xmlns:p14="http://schemas.microsoft.com/office/powerpoint/2010/main" val="688065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Preliminary redevelopment plan and program</a:t>
            </a:r>
            <a:endParaRPr lang="en-US" dirty="0"/>
          </a:p>
        </p:txBody>
      </p:sp>
      <p:sp>
        <p:nvSpPr>
          <p:cNvPr id="3" name="Text Placeholder 2"/>
          <p:cNvSpPr>
            <a:spLocks noGrp="1"/>
          </p:cNvSpPr>
          <p:nvPr>
            <p:ph type="body" idx="1"/>
          </p:nvPr>
        </p:nvSpPr>
        <p:spPr/>
        <p:txBody>
          <a:bodyPr/>
          <a:lstStyle/>
          <a:p>
            <a:r>
              <a:rPr lang="en-US" dirty="0" smtClean="0"/>
              <a:t>MDHA-Controlled Sites</a:t>
            </a:r>
            <a:endParaRPr lang="en-US"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24</a:t>
            </a:fld>
            <a:endParaRPr lang="en-US" dirty="0"/>
          </a:p>
        </p:txBody>
      </p:sp>
    </p:spTree>
    <p:extLst>
      <p:ext uri="{BB962C8B-B14F-4D97-AF65-F5344CB8AC3E}">
        <p14:creationId xmlns:p14="http://schemas.microsoft.com/office/powerpoint/2010/main" val="1183082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86" y="99848"/>
            <a:ext cx="8229600" cy="990600"/>
          </a:xfrm>
        </p:spPr>
        <p:txBody>
          <a:bodyPr>
            <a:normAutofit/>
          </a:bodyPr>
          <a:lstStyle/>
          <a:p>
            <a:r>
              <a:rPr lang="en-US" dirty="0" smtClean="0"/>
              <a:t>Preliminary Plan</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25</a:t>
            </a:fld>
            <a:endParaRPr lang="en-US" dirty="0"/>
          </a:p>
        </p:txBody>
      </p:sp>
      <p:sp>
        <p:nvSpPr>
          <p:cNvPr id="6" name="Content Placeholder 5"/>
          <p:cNvSpPr>
            <a:spLocks noGrp="1"/>
          </p:cNvSpPr>
          <p:nvPr>
            <p:ph idx="1"/>
          </p:nvPr>
        </p:nvSpPr>
        <p:spPr/>
        <p:txBody>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884378"/>
            <a:ext cx="9296400" cy="6507022"/>
          </a:xfrm>
          <a:prstGeom prst="rect">
            <a:avLst/>
          </a:prstGeom>
        </p:spPr>
      </p:pic>
    </p:spTree>
    <p:extLst>
      <p:ext uri="{BB962C8B-B14F-4D97-AF65-F5344CB8AC3E}">
        <p14:creationId xmlns:p14="http://schemas.microsoft.com/office/powerpoint/2010/main" val="2589621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48963A-3967-4A57-9379-65F7C117BB25}" type="slidenum">
              <a:rPr lang="en-US" smtClean="0"/>
              <a:t>26</a:t>
            </a:fld>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64" y="914400"/>
            <a:ext cx="9185564" cy="5943600"/>
          </a:xfrm>
          <a:prstGeom prst="rect">
            <a:avLst/>
          </a:prstGeom>
        </p:spPr>
      </p:pic>
      <p:sp>
        <p:nvSpPr>
          <p:cNvPr id="7" name="Title 1"/>
          <p:cNvSpPr txBox="1">
            <a:spLocks/>
          </p:cNvSpPr>
          <p:nvPr/>
        </p:nvSpPr>
        <p:spPr>
          <a:xfrm>
            <a:off x="453986" y="998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Preliminary Plan</a:t>
            </a:r>
            <a:endParaRPr lang="en-US" dirty="0"/>
          </a:p>
        </p:txBody>
      </p:sp>
    </p:spTree>
    <p:extLst>
      <p:ext uri="{BB962C8B-B14F-4D97-AF65-F5344CB8AC3E}">
        <p14:creationId xmlns:p14="http://schemas.microsoft.com/office/powerpoint/2010/main" val="2471795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48963A-3967-4A57-9379-65F7C117BB25}" type="slidenum">
              <a:rPr lang="en-US" smtClean="0"/>
              <a:t>27</a:t>
            </a:fld>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4" y="914400"/>
            <a:ext cx="9185564" cy="5943600"/>
          </a:xfrm>
          <a:prstGeom prst="rect">
            <a:avLst/>
          </a:prstGeom>
        </p:spPr>
      </p:pic>
      <p:sp>
        <p:nvSpPr>
          <p:cNvPr id="7" name="Title 1"/>
          <p:cNvSpPr txBox="1">
            <a:spLocks/>
          </p:cNvSpPr>
          <p:nvPr/>
        </p:nvSpPr>
        <p:spPr>
          <a:xfrm>
            <a:off x="453986" y="998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Preliminary Plan</a:t>
            </a:r>
            <a:endParaRPr lang="en-US" dirty="0"/>
          </a:p>
        </p:txBody>
      </p:sp>
      <p:cxnSp>
        <p:nvCxnSpPr>
          <p:cNvPr id="5" name="Straight Arrow Connector 4"/>
          <p:cNvCxnSpPr/>
          <p:nvPr/>
        </p:nvCxnSpPr>
        <p:spPr>
          <a:xfrm>
            <a:off x="3733800" y="2640724"/>
            <a:ext cx="1143000" cy="2464676"/>
          </a:xfrm>
          <a:prstGeom prst="straightConnector1">
            <a:avLst/>
          </a:prstGeom>
          <a:ln w="127000">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flipV="1">
            <a:off x="2971800" y="2514600"/>
            <a:ext cx="4419600" cy="2044262"/>
          </a:xfrm>
          <a:prstGeom prst="straightConnector1">
            <a:avLst/>
          </a:prstGeom>
          <a:ln w="133350">
            <a:prstDash val="sysDash"/>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5090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48963A-3967-4A57-9379-65F7C117BB25}" type="slidenum">
              <a:rPr lang="en-US" smtClean="0"/>
              <a:t>28</a:t>
            </a:fld>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4" y="914400"/>
            <a:ext cx="9185564" cy="5943600"/>
          </a:xfrm>
          <a:prstGeom prst="rect">
            <a:avLst/>
          </a:prstGeom>
        </p:spPr>
      </p:pic>
      <p:sp>
        <p:nvSpPr>
          <p:cNvPr id="7" name="Title 1"/>
          <p:cNvSpPr txBox="1">
            <a:spLocks/>
          </p:cNvSpPr>
          <p:nvPr/>
        </p:nvSpPr>
        <p:spPr>
          <a:xfrm>
            <a:off x="453986" y="998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Preliminary Plan</a:t>
            </a:r>
            <a:endParaRPr lang="en-US" dirty="0"/>
          </a:p>
        </p:txBody>
      </p:sp>
      <p:cxnSp>
        <p:nvCxnSpPr>
          <p:cNvPr id="5" name="Straight Arrow Connector 4"/>
          <p:cNvCxnSpPr/>
          <p:nvPr/>
        </p:nvCxnSpPr>
        <p:spPr>
          <a:xfrm>
            <a:off x="3733800" y="2640724"/>
            <a:ext cx="1143000" cy="2464676"/>
          </a:xfrm>
          <a:prstGeom prst="straightConnector1">
            <a:avLst/>
          </a:prstGeom>
          <a:ln w="127000">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flipV="1">
            <a:off x="2971800" y="2514600"/>
            <a:ext cx="4419600" cy="2044262"/>
          </a:xfrm>
          <a:prstGeom prst="straightConnector1">
            <a:avLst/>
          </a:prstGeom>
          <a:ln w="133350">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a:off x="5168537" y="1219200"/>
            <a:ext cx="1143000" cy="2464676"/>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4088674" y="1532408"/>
            <a:ext cx="2299063" cy="4944592"/>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2622369" y="2247862"/>
            <a:ext cx="2088968" cy="4533938"/>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a:off x="1452055" y="2772366"/>
            <a:ext cx="1815737" cy="400943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flipV="1">
            <a:off x="448392" y="985870"/>
            <a:ext cx="5863145" cy="2698006"/>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flipV="1">
            <a:off x="1945227" y="1776248"/>
            <a:ext cx="4760373" cy="2164042"/>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flipV="1">
            <a:off x="2822047" y="4061479"/>
            <a:ext cx="3999036" cy="1824295"/>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p:nvPr/>
        </p:nvCxnSpPr>
        <p:spPr>
          <a:xfrm flipV="1">
            <a:off x="4410039" y="4825600"/>
            <a:ext cx="2582375" cy="1214517"/>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V="1">
            <a:off x="4720145" y="5602540"/>
            <a:ext cx="2326556" cy="1064961"/>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flipV="1">
            <a:off x="3924815" y="6678972"/>
            <a:ext cx="626403" cy="142593"/>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p:nvPr/>
        </p:nvCxnSpPr>
        <p:spPr>
          <a:xfrm>
            <a:off x="7046701" y="4803753"/>
            <a:ext cx="1982760" cy="22597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a:off x="7166992" y="5602540"/>
            <a:ext cx="1982760" cy="22597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p:cNvCxnSpPr/>
          <p:nvPr/>
        </p:nvCxnSpPr>
        <p:spPr>
          <a:xfrm>
            <a:off x="6989199" y="4068027"/>
            <a:ext cx="1982760" cy="22597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p:cNvCxnSpPr/>
          <p:nvPr/>
        </p:nvCxnSpPr>
        <p:spPr>
          <a:xfrm>
            <a:off x="7199340" y="2911362"/>
            <a:ext cx="1982760" cy="22597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3" name="Straight Arrow Connector 32"/>
          <p:cNvCxnSpPr/>
          <p:nvPr/>
        </p:nvCxnSpPr>
        <p:spPr>
          <a:xfrm flipV="1">
            <a:off x="1219200" y="2259724"/>
            <a:ext cx="6226487" cy="2879732"/>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31132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48963A-3967-4A57-9379-65F7C117BB25}" type="slidenum">
              <a:rPr lang="en-US" smtClean="0"/>
              <a:t>29</a:t>
            </a:fld>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4" y="914400"/>
            <a:ext cx="9185564" cy="5943600"/>
          </a:xfrm>
          <a:prstGeom prst="rect">
            <a:avLst/>
          </a:prstGeom>
        </p:spPr>
      </p:pic>
      <p:sp>
        <p:nvSpPr>
          <p:cNvPr id="7" name="Title 1"/>
          <p:cNvSpPr txBox="1">
            <a:spLocks/>
          </p:cNvSpPr>
          <p:nvPr/>
        </p:nvSpPr>
        <p:spPr>
          <a:xfrm>
            <a:off x="453986" y="998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Preliminary Plan</a:t>
            </a:r>
            <a:endParaRPr lang="en-US" dirty="0"/>
          </a:p>
        </p:txBody>
      </p:sp>
      <p:cxnSp>
        <p:nvCxnSpPr>
          <p:cNvPr id="5" name="Straight Arrow Connector 4"/>
          <p:cNvCxnSpPr/>
          <p:nvPr/>
        </p:nvCxnSpPr>
        <p:spPr>
          <a:xfrm>
            <a:off x="3733800" y="2640724"/>
            <a:ext cx="1143000" cy="2464676"/>
          </a:xfrm>
          <a:prstGeom prst="straightConnector1">
            <a:avLst/>
          </a:prstGeom>
          <a:ln w="127000">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flipV="1">
            <a:off x="2971800" y="2514600"/>
            <a:ext cx="4419600" cy="2044262"/>
          </a:xfrm>
          <a:prstGeom prst="straightConnector1">
            <a:avLst/>
          </a:prstGeom>
          <a:ln w="133350">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a:off x="5168537" y="1219200"/>
            <a:ext cx="1143000" cy="2464676"/>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a:off x="1452055" y="2772366"/>
            <a:ext cx="1815737" cy="400943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flipV="1">
            <a:off x="448392" y="985870"/>
            <a:ext cx="5863145" cy="2698006"/>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flipV="1">
            <a:off x="1945227" y="1776248"/>
            <a:ext cx="4760373" cy="2164042"/>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flipV="1">
            <a:off x="2822047" y="4061479"/>
            <a:ext cx="3999036" cy="1824295"/>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p:nvPr/>
        </p:nvCxnSpPr>
        <p:spPr>
          <a:xfrm flipV="1">
            <a:off x="4410039" y="4825600"/>
            <a:ext cx="2582375" cy="1214517"/>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V="1">
            <a:off x="4720145" y="5602540"/>
            <a:ext cx="2326556" cy="1064961"/>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flipV="1">
            <a:off x="3924815" y="6678972"/>
            <a:ext cx="626403" cy="142593"/>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p:nvPr/>
        </p:nvCxnSpPr>
        <p:spPr>
          <a:xfrm>
            <a:off x="7046701" y="4803753"/>
            <a:ext cx="1982760" cy="22597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a:off x="7166992" y="5602540"/>
            <a:ext cx="1982760" cy="22597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p:cNvCxnSpPr/>
          <p:nvPr/>
        </p:nvCxnSpPr>
        <p:spPr>
          <a:xfrm>
            <a:off x="6989199" y="4068027"/>
            <a:ext cx="1982760" cy="22597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p:cNvCxnSpPr/>
          <p:nvPr/>
        </p:nvCxnSpPr>
        <p:spPr>
          <a:xfrm>
            <a:off x="7199340" y="2911362"/>
            <a:ext cx="1982760" cy="225974"/>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3" name="Straight Arrow Connector 32"/>
          <p:cNvCxnSpPr/>
          <p:nvPr/>
        </p:nvCxnSpPr>
        <p:spPr>
          <a:xfrm flipV="1">
            <a:off x="1219200" y="2259724"/>
            <a:ext cx="6226487" cy="2879732"/>
          </a:xfrm>
          <a:prstGeom prst="straightConnector1">
            <a:avLst/>
          </a:prstGeom>
          <a:ln w="73025">
            <a:solidFill>
              <a:srgbClr val="FFFF00"/>
            </a:solidFill>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p:cNvCxnSpPr/>
          <p:nvPr/>
        </p:nvCxnSpPr>
        <p:spPr>
          <a:xfrm>
            <a:off x="2767760" y="2640724"/>
            <a:ext cx="1932052" cy="4141076"/>
          </a:xfrm>
          <a:prstGeom prst="straightConnector1">
            <a:avLst/>
          </a:prstGeom>
          <a:ln w="73025">
            <a:solidFill>
              <a:srgbClr val="99EB35"/>
            </a:solidFill>
            <a:prstDash val="sysDot"/>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p:cNvCxnSpPr/>
          <p:nvPr/>
        </p:nvCxnSpPr>
        <p:spPr>
          <a:xfrm>
            <a:off x="4295500" y="1981200"/>
            <a:ext cx="1892481" cy="4088937"/>
          </a:xfrm>
          <a:prstGeom prst="straightConnector1">
            <a:avLst/>
          </a:prstGeom>
          <a:ln w="73025">
            <a:solidFill>
              <a:srgbClr val="99EB35"/>
            </a:solidFill>
            <a:prstDash val="sysDot"/>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47742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348963A-3967-4A57-9379-65F7C117BB25}" type="slidenum">
              <a:rPr lang="en-US" smtClean="0"/>
              <a:t>3</a:t>
            </a:fld>
            <a:endParaRPr lang="en-US" dirty="0"/>
          </a:p>
        </p:txBody>
      </p:sp>
      <p:sp>
        <p:nvSpPr>
          <p:cNvPr id="5" name="TextBox 4"/>
          <p:cNvSpPr txBox="1"/>
          <p:nvPr/>
        </p:nvSpPr>
        <p:spPr>
          <a:xfrm>
            <a:off x="457200" y="587514"/>
            <a:ext cx="7620000" cy="707886"/>
          </a:xfrm>
          <a:prstGeom prst="rect">
            <a:avLst/>
          </a:prstGeom>
          <a:noFill/>
        </p:spPr>
        <p:txBody>
          <a:bodyPr wrap="square" rtlCol="0">
            <a:spAutoFit/>
          </a:bodyPr>
          <a:lstStyle/>
          <a:p>
            <a:r>
              <a:rPr lang="en-US" sz="4000" dirty="0" smtClean="0">
                <a:solidFill>
                  <a:schemeClr val="tx2"/>
                </a:solidFill>
              </a:rPr>
              <a:t>REMINDER…our assignment</a:t>
            </a:r>
            <a:endParaRPr lang="en-US" sz="4000" dirty="0">
              <a:solidFill>
                <a:schemeClr val="tx2"/>
              </a:solidFill>
            </a:endParaRPr>
          </a:p>
        </p:txBody>
      </p:sp>
      <p:sp>
        <p:nvSpPr>
          <p:cNvPr id="6" name="Slide Number Placeholder 4"/>
          <p:cNvSpPr txBox="1">
            <a:spLocks/>
          </p:cNvSpPr>
          <p:nvPr/>
        </p:nvSpPr>
        <p:spPr>
          <a:xfrm>
            <a:off x="8077200" y="5902"/>
            <a:ext cx="1066800" cy="329184"/>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EJP - </a:t>
            </a:r>
            <a:fld id="{6348963A-3967-4A57-9379-65F7C117BB25}" type="slidenum">
              <a:rPr lang="en-US" smtClean="0"/>
              <a:pPr/>
              <a:t>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832" y="1295400"/>
            <a:ext cx="8473368" cy="5297424"/>
          </a:xfrm>
          <a:prstGeom prst="rect">
            <a:avLst/>
          </a:prstGeom>
        </p:spPr>
      </p:pic>
    </p:spTree>
    <p:extLst>
      <p:ext uri="{BB962C8B-B14F-4D97-AF65-F5344CB8AC3E}">
        <p14:creationId xmlns:p14="http://schemas.microsoft.com/office/powerpoint/2010/main" val="405271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48963A-3967-4A57-9379-65F7C117BB25}" type="slidenum">
              <a:rPr lang="en-US" smtClean="0"/>
              <a:t>30</a:t>
            </a:fld>
            <a:endParaRPr lang="en-US" dirty="0"/>
          </a:p>
        </p:txBody>
      </p:sp>
      <p:pic>
        <p:nvPicPr>
          <p:cNvPr id="2" name="Content Placeholder 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370" t="33699" r="25626" b="19415"/>
          <a:stretch/>
        </p:blipFill>
        <p:spPr>
          <a:xfrm>
            <a:off x="-70247" y="1447800"/>
            <a:ext cx="9214247" cy="5410200"/>
          </a:xfrm>
        </p:spPr>
      </p:pic>
      <p:sp>
        <p:nvSpPr>
          <p:cNvPr id="7" name="Title 1"/>
          <p:cNvSpPr txBox="1">
            <a:spLocks/>
          </p:cNvSpPr>
          <p:nvPr/>
        </p:nvSpPr>
        <p:spPr>
          <a:xfrm>
            <a:off x="453986" y="998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Preliminary Plan – Existing Trees</a:t>
            </a:r>
            <a:endParaRPr lang="en-US" dirty="0"/>
          </a:p>
        </p:txBody>
      </p:sp>
    </p:spTree>
    <p:extLst>
      <p:ext uri="{BB962C8B-B14F-4D97-AF65-F5344CB8AC3E}">
        <p14:creationId xmlns:p14="http://schemas.microsoft.com/office/powerpoint/2010/main" val="849842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48963A-3967-4A57-9379-65F7C117BB25}" type="slidenum">
              <a:rPr lang="en-US" smtClean="0"/>
              <a:t>31</a:t>
            </a:fld>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1294"/>
            <a:ext cx="9144000" cy="5916706"/>
          </a:xfrm>
          <a:prstGeom prst="rect">
            <a:avLst/>
          </a:prstGeom>
        </p:spPr>
      </p:pic>
      <p:sp>
        <p:nvSpPr>
          <p:cNvPr id="7" name="Title 1"/>
          <p:cNvSpPr txBox="1">
            <a:spLocks/>
          </p:cNvSpPr>
          <p:nvPr/>
        </p:nvSpPr>
        <p:spPr>
          <a:xfrm>
            <a:off x="453986" y="998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Open Spaces</a:t>
            </a:r>
            <a:endParaRPr lang="en-US" dirty="0"/>
          </a:p>
        </p:txBody>
      </p:sp>
    </p:spTree>
    <p:extLst>
      <p:ext uri="{BB962C8B-B14F-4D97-AF65-F5344CB8AC3E}">
        <p14:creationId xmlns:p14="http://schemas.microsoft.com/office/powerpoint/2010/main" val="2660888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48963A-3967-4A57-9379-65F7C117BB25}" type="slidenum">
              <a:rPr lang="en-US" smtClean="0"/>
              <a:t>32</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2353" t="14546" r="5882" b="13634"/>
          <a:stretch/>
        </p:blipFill>
        <p:spPr>
          <a:xfrm>
            <a:off x="-76200" y="990600"/>
            <a:ext cx="9296400" cy="6019800"/>
          </a:xfrm>
          <a:prstGeom prst="rect">
            <a:avLst/>
          </a:prstGeom>
        </p:spPr>
      </p:pic>
      <p:sp>
        <p:nvSpPr>
          <p:cNvPr id="7" name="Title 1"/>
          <p:cNvSpPr txBox="1">
            <a:spLocks/>
          </p:cNvSpPr>
          <p:nvPr/>
        </p:nvSpPr>
        <p:spPr>
          <a:xfrm>
            <a:off x="453986" y="998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Open Spaces</a:t>
            </a:r>
            <a:endParaRPr lang="en-US" dirty="0"/>
          </a:p>
        </p:txBody>
      </p:sp>
    </p:spTree>
    <p:extLst>
      <p:ext uri="{BB962C8B-B14F-4D97-AF65-F5344CB8AC3E}">
        <p14:creationId xmlns:p14="http://schemas.microsoft.com/office/powerpoint/2010/main" val="720199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126350"/>
            <a:ext cx="4648200" cy="2738788"/>
          </a:xfrm>
          <a:prstGeom prst="rect">
            <a:avLst/>
          </a:prstGeom>
        </p:spPr>
      </p:pic>
      <p:sp>
        <p:nvSpPr>
          <p:cNvPr id="2" name="Title 1"/>
          <p:cNvSpPr>
            <a:spLocks noGrp="1"/>
          </p:cNvSpPr>
          <p:nvPr>
            <p:ph type="title"/>
          </p:nvPr>
        </p:nvSpPr>
        <p:spPr/>
        <p:txBody>
          <a:bodyPr>
            <a:normAutofit/>
          </a:bodyPr>
          <a:lstStyle/>
          <a:p>
            <a:r>
              <a:rPr lang="en-US" dirty="0" smtClean="0"/>
              <a:t>Open Spaces</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33</a:t>
            </a:fld>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3429000"/>
            <a:ext cx="4572000" cy="3429000"/>
          </a:xfrm>
          <a:prstGeom prst="rect">
            <a:avLst/>
          </a:prstGeom>
        </p:spPr>
      </p:pic>
      <p:pic>
        <p:nvPicPr>
          <p:cNvPr id="8" name="Picture 4" descr="Z:\SGS Projects\02013 Projects\1300900 - Cayce Place\Case Studies\Columbia Parc_NO_LA\Columbia%20Parc%20water%20park_tcm23-94529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329909"/>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0" y="335086"/>
            <a:ext cx="4571999" cy="3257164"/>
          </a:xfrm>
          <a:prstGeom prst="rect">
            <a:avLst/>
          </a:prstGeom>
        </p:spPr>
      </p:pic>
    </p:spTree>
    <p:extLst>
      <p:ext uri="{BB962C8B-B14F-4D97-AF65-F5344CB8AC3E}">
        <p14:creationId xmlns:p14="http://schemas.microsoft.com/office/powerpoint/2010/main" val="1824233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135" y="304800"/>
            <a:ext cx="8229600" cy="990600"/>
          </a:xfrm>
        </p:spPr>
        <p:txBody>
          <a:bodyPr>
            <a:normAutofit/>
          </a:bodyPr>
          <a:lstStyle/>
          <a:p>
            <a:r>
              <a:rPr lang="en-US" dirty="0" smtClean="0"/>
              <a:t>Residential Character</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34</a:t>
            </a:fld>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98" y="1103586"/>
            <a:ext cx="8454271" cy="5470411"/>
          </a:xfrm>
          <a:prstGeom prst="rect">
            <a:avLst/>
          </a:prstGeom>
        </p:spPr>
      </p:pic>
    </p:spTree>
    <p:extLst>
      <p:ext uri="{BB962C8B-B14F-4D97-AF65-F5344CB8AC3E}">
        <p14:creationId xmlns:p14="http://schemas.microsoft.com/office/powerpoint/2010/main" val="3693201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Residential</a:t>
            </a:r>
            <a:br>
              <a:rPr lang="en-US" dirty="0" smtClean="0"/>
            </a:br>
            <a:r>
              <a:rPr lang="en-US" dirty="0" smtClean="0"/>
              <a:t>Character</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35</a:t>
            </a:fld>
            <a:endParaRPr lang="en-US" dirty="0"/>
          </a:p>
        </p:txBody>
      </p:sp>
      <p:pic>
        <p:nvPicPr>
          <p:cNvPr id="7" name="Picture 3" descr="D:\Toronto\WC458B copy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3185"/>
          <a:stretch/>
        </p:blipFill>
        <p:spPr bwMode="auto">
          <a:xfrm>
            <a:off x="4510675" y="370627"/>
            <a:ext cx="4633325" cy="313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Z:\SGS Projects\02013 Projects\1300900 - Cayce Place\Case Studies\From EJP\Franklin Hill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5" y="2438399"/>
            <a:ext cx="4504577" cy="29889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8848" y="3374136"/>
            <a:ext cx="4645152" cy="3483864"/>
          </a:xfrm>
          <a:prstGeom prst="rect">
            <a:avLst/>
          </a:prstGeom>
        </p:spPr>
      </p:pic>
    </p:spTree>
    <p:extLst>
      <p:ext uri="{BB962C8B-B14F-4D97-AF65-F5344CB8AC3E}">
        <p14:creationId xmlns:p14="http://schemas.microsoft.com/office/powerpoint/2010/main" val="1900247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Residential</a:t>
            </a:r>
            <a:br>
              <a:rPr lang="en-US" dirty="0" smtClean="0"/>
            </a:br>
            <a:r>
              <a:rPr lang="en-US" dirty="0" smtClean="0"/>
              <a:t>Character</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36</a:t>
            </a:fld>
            <a:endParaRPr lang="en-US" dirty="0"/>
          </a:p>
        </p:txBody>
      </p:sp>
      <p:pic>
        <p:nvPicPr>
          <p:cNvPr id="8" name="Picture 2" descr="Z:\SGS Projects\02013 Projects\1300900 - Cayce Place\Case Studies\Columbia Parc_NO_LA\e874574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10674" y="335086"/>
            <a:ext cx="4633325" cy="30939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Z:\SGS Projects\02013 Projects\1300900 - Cayce Place\Case Studies\Columbia Parc_NO_LA\Columbia%20Parc%20exterior%202_tcm23-94528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9919"/>
          <a:stretch/>
        </p:blipFill>
        <p:spPr bwMode="auto">
          <a:xfrm>
            <a:off x="4510674" y="3429000"/>
            <a:ext cx="46333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7132" b="11913"/>
          <a:stretch/>
        </p:blipFill>
        <p:spPr>
          <a:xfrm>
            <a:off x="0" y="1972763"/>
            <a:ext cx="4510673" cy="3208838"/>
          </a:xfrm>
          <a:prstGeom prst="rect">
            <a:avLst/>
          </a:prstGeom>
        </p:spPr>
      </p:pic>
    </p:spTree>
    <p:extLst>
      <p:ext uri="{BB962C8B-B14F-4D97-AF65-F5344CB8AC3E}">
        <p14:creationId xmlns:p14="http://schemas.microsoft.com/office/powerpoint/2010/main" val="206967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135" y="304800"/>
            <a:ext cx="8229600" cy="990600"/>
          </a:xfrm>
        </p:spPr>
        <p:txBody>
          <a:bodyPr>
            <a:normAutofit/>
          </a:bodyPr>
          <a:lstStyle/>
          <a:p>
            <a:r>
              <a:rPr lang="en-US" dirty="0" smtClean="0"/>
              <a:t>Neighborhood Center</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37</a:t>
            </a:fld>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99" y="1066800"/>
            <a:ext cx="8454271" cy="5470411"/>
          </a:xfrm>
          <a:prstGeom prst="rect">
            <a:avLst/>
          </a:prstGeom>
        </p:spPr>
      </p:pic>
    </p:spTree>
    <p:extLst>
      <p:ext uri="{BB962C8B-B14F-4D97-AF65-F5344CB8AC3E}">
        <p14:creationId xmlns:p14="http://schemas.microsoft.com/office/powerpoint/2010/main" val="3925395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135" y="304800"/>
            <a:ext cx="8229600" cy="990600"/>
          </a:xfrm>
        </p:spPr>
        <p:txBody>
          <a:bodyPr>
            <a:normAutofit/>
          </a:bodyPr>
          <a:lstStyle/>
          <a:p>
            <a:r>
              <a:rPr lang="en-US" dirty="0" smtClean="0"/>
              <a:t>Neighborhood Center</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38</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549" t="13208" r="-8267" b="16979"/>
          <a:stretch/>
        </p:blipFill>
        <p:spPr>
          <a:xfrm>
            <a:off x="0" y="1219200"/>
            <a:ext cx="9448800" cy="5638800"/>
          </a:xfrm>
          <a:prstGeom prst="rect">
            <a:avLst/>
          </a:prstGeom>
        </p:spPr>
      </p:pic>
    </p:spTree>
    <p:extLst>
      <p:ext uri="{BB962C8B-B14F-4D97-AF65-F5344CB8AC3E}">
        <p14:creationId xmlns:p14="http://schemas.microsoft.com/office/powerpoint/2010/main" val="1886515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Neighborhood </a:t>
            </a:r>
            <a:br>
              <a:rPr lang="en-US" dirty="0" smtClean="0"/>
            </a:br>
            <a:r>
              <a:rPr lang="en-US" dirty="0" smtClean="0"/>
              <a:t>Center</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39</a:t>
            </a:fld>
            <a:endParaRPr lang="en-US" dirty="0"/>
          </a:p>
        </p:txBody>
      </p:sp>
      <p:pic>
        <p:nvPicPr>
          <p:cNvPr id="9" name="Picture 2" descr="Z:\SGS Projects\02013 Projects\1300900 - Cayce Place\Case Studies\From EJP\TheCarruth.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676400"/>
            <a:ext cx="4572000" cy="43887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Z:\SGS Projects\02013 Projects\1300900 - Cayce Place\Case Studies\Shops and Lofts_Chicago_Mixed Income\so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304800"/>
            <a:ext cx="4572000" cy="3331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8579" r="3807"/>
          <a:stretch/>
        </p:blipFill>
        <p:spPr>
          <a:xfrm>
            <a:off x="4572000" y="3607347"/>
            <a:ext cx="4572000" cy="3248025"/>
          </a:xfrm>
          <a:prstGeom prst="rect">
            <a:avLst/>
          </a:prstGeom>
        </p:spPr>
      </p:pic>
      <p:sp>
        <p:nvSpPr>
          <p:cNvPr id="6" name="TextBox 5"/>
          <p:cNvSpPr txBox="1"/>
          <p:nvPr/>
        </p:nvSpPr>
        <p:spPr>
          <a:xfrm>
            <a:off x="7658100" y="6553200"/>
            <a:ext cx="2971800" cy="246221"/>
          </a:xfrm>
          <a:prstGeom prst="rect">
            <a:avLst/>
          </a:prstGeom>
          <a:noFill/>
        </p:spPr>
        <p:txBody>
          <a:bodyPr wrap="square" rtlCol="0">
            <a:spAutoFit/>
          </a:bodyPr>
          <a:lstStyle/>
          <a:p>
            <a:r>
              <a:rPr lang="en-US" sz="1000" dirty="0" smtClean="0">
                <a:solidFill>
                  <a:schemeClr val="bg1"/>
                </a:solidFill>
              </a:rPr>
              <a:t>Provided by </a:t>
            </a:r>
            <a:r>
              <a:rPr lang="en-US" sz="1000" dirty="0" err="1" smtClean="0">
                <a:solidFill>
                  <a:schemeClr val="bg1"/>
                </a:solidFill>
              </a:rPr>
              <a:t>SitePhocus</a:t>
            </a:r>
            <a:endParaRPr lang="en-US" sz="1000" dirty="0">
              <a:solidFill>
                <a:schemeClr val="bg1"/>
              </a:solidFill>
            </a:endParaRPr>
          </a:p>
        </p:txBody>
      </p:sp>
    </p:spTree>
    <p:extLst>
      <p:ext uri="{BB962C8B-B14F-4D97-AF65-F5344CB8AC3E}">
        <p14:creationId xmlns:p14="http://schemas.microsoft.com/office/powerpoint/2010/main" val="167214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hae\AppData\Local\Temp\ND\IMG_0164.jpg"/>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1" t="-107" r="1" b="393"/>
          <a:stretch/>
        </p:blipFill>
        <p:spPr bwMode="auto">
          <a:xfrm>
            <a:off x="0" y="609601"/>
            <a:ext cx="9144000" cy="58434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2057400"/>
            <a:ext cx="8229600" cy="4876800"/>
          </a:xfrm>
        </p:spPr>
        <p:txBody>
          <a:bodyPr>
            <a:normAutofit/>
          </a:bodyPr>
          <a:lstStyle/>
          <a:p>
            <a:pPr marL="0" indent="0">
              <a:buNone/>
            </a:pPr>
            <a:r>
              <a:rPr lang="en-US" sz="3600" dirty="0">
                <a:solidFill>
                  <a:schemeClr val="accent1"/>
                </a:solidFill>
              </a:rPr>
              <a:t>…And who want to remain in the area in an affordable unit</a:t>
            </a:r>
          </a:p>
          <a:p>
            <a:pPr lvl="1"/>
            <a:r>
              <a:rPr lang="en-US" sz="2800" dirty="0">
                <a:solidFill>
                  <a:schemeClr val="accent1"/>
                </a:solidFill>
              </a:rPr>
              <a:t>Cayce Place – 716 households</a:t>
            </a:r>
          </a:p>
          <a:p>
            <a:pPr lvl="1"/>
            <a:r>
              <a:rPr lang="en-US" sz="2800" dirty="0">
                <a:solidFill>
                  <a:schemeClr val="accent1"/>
                </a:solidFill>
              </a:rPr>
              <a:t>Lenore Gardens – 75 </a:t>
            </a:r>
          </a:p>
          <a:p>
            <a:pPr lvl="1"/>
            <a:r>
              <a:rPr lang="en-US" sz="2800" dirty="0">
                <a:solidFill>
                  <a:schemeClr val="accent1"/>
                </a:solidFill>
              </a:rPr>
              <a:t>Roberts Park – 74</a:t>
            </a:r>
          </a:p>
          <a:p>
            <a:pPr lvl="1"/>
            <a:r>
              <a:rPr lang="en-US" sz="2800" dirty="0">
                <a:solidFill>
                  <a:schemeClr val="accent1"/>
                </a:solidFill>
              </a:rPr>
              <a:t>CWA – 250 </a:t>
            </a:r>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4</a:t>
            </a:fld>
            <a:endParaRPr lang="en-US" dirty="0"/>
          </a:p>
        </p:txBody>
      </p:sp>
      <p:sp>
        <p:nvSpPr>
          <p:cNvPr id="5" name="Title 4"/>
          <p:cNvSpPr>
            <a:spLocks noGrp="1"/>
          </p:cNvSpPr>
          <p:nvPr>
            <p:ph type="title"/>
          </p:nvPr>
        </p:nvSpPr>
        <p:spPr>
          <a:xfrm>
            <a:off x="457200" y="914400"/>
            <a:ext cx="8229600" cy="990600"/>
          </a:xfrm>
        </p:spPr>
        <p:txBody>
          <a:bodyPr>
            <a:normAutofit fontScale="90000"/>
          </a:bodyPr>
          <a:lstStyle/>
          <a:p>
            <a:r>
              <a:rPr lang="en-US" dirty="0" smtClean="0">
                <a:solidFill>
                  <a:schemeClr val="accent1"/>
                </a:solidFill>
              </a:rPr>
              <a:t>REMINDER…this is also about families who live here today</a:t>
            </a:r>
            <a:endParaRPr lang="en-US" dirty="0">
              <a:solidFill>
                <a:schemeClr val="accent1"/>
              </a:solidFill>
            </a:endParaRPr>
          </a:p>
        </p:txBody>
      </p:sp>
    </p:spTree>
    <p:extLst>
      <p:ext uri="{BB962C8B-B14F-4D97-AF65-F5344CB8AC3E}">
        <p14:creationId xmlns:p14="http://schemas.microsoft.com/office/powerpoint/2010/main" val="509839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View </a:t>
            </a:r>
            <a:endParaRPr lang="en-US"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40</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905000"/>
            <a:ext cx="9198443" cy="4114800"/>
          </a:xfrm>
          <a:prstGeom prst="rect">
            <a:avLst/>
          </a:prstGeom>
        </p:spPr>
      </p:pic>
    </p:spTree>
    <p:extLst>
      <p:ext uri="{BB962C8B-B14F-4D97-AF65-F5344CB8AC3E}">
        <p14:creationId xmlns:p14="http://schemas.microsoft.com/office/powerpoint/2010/main" val="3217033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r>
              <a:rPr lang="en-US" dirty="0" smtClean="0"/>
              <a:t>Preliminary Plan – School Option</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41</a:t>
            </a:fld>
            <a:endParaRPr lang="en-US" dirty="0"/>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665" t="18609" r="8318" b="10674"/>
          <a:stretch/>
        </p:blipFill>
        <p:spPr>
          <a:xfrm>
            <a:off x="0" y="1143001"/>
            <a:ext cx="9240980" cy="5791200"/>
          </a:xfrm>
        </p:spPr>
      </p:pic>
    </p:spTree>
    <p:extLst>
      <p:ext uri="{BB962C8B-B14F-4D97-AF65-F5344CB8AC3E}">
        <p14:creationId xmlns:p14="http://schemas.microsoft.com/office/powerpoint/2010/main" val="244318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Program – MDHA Only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35874605"/>
              </p:ext>
            </p:extLst>
          </p:nvPr>
        </p:nvGraphicFramePr>
        <p:xfrm>
          <a:off x="457200" y="1600200"/>
          <a:ext cx="8229600" cy="2397760"/>
        </p:xfrm>
        <a:graphic>
          <a:graphicData uri="http://schemas.openxmlformats.org/drawingml/2006/table">
            <a:tbl>
              <a:tblPr firstRow="1" bandRow="1">
                <a:tableStyleId>{5C22544A-7EE6-4342-B048-85BDC9FD1C3A}</a:tableStyleId>
              </a:tblPr>
              <a:tblGrid>
                <a:gridCol w="3048000"/>
                <a:gridCol w="2743200"/>
                <a:gridCol w="2438400"/>
              </a:tblGrid>
              <a:tr h="370840">
                <a:tc>
                  <a:txBody>
                    <a:bodyPr/>
                    <a:lstStyle/>
                    <a:p>
                      <a:pPr algn="ctr"/>
                      <a:r>
                        <a:rPr lang="en-US" dirty="0" smtClean="0"/>
                        <a:t>HOUSING TYPE</a:t>
                      </a:r>
                      <a:endParaRPr lang="en-US" dirty="0"/>
                    </a:p>
                  </a:txBody>
                  <a:tcPr/>
                </a:tc>
                <a:tc>
                  <a:txBody>
                    <a:bodyPr/>
                    <a:lstStyle/>
                    <a:p>
                      <a:pPr algn="ctr"/>
                      <a:r>
                        <a:rPr lang="en-US" dirty="0" smtClean="0"/>
                        <a:t>INCOME RANGE</a:t>
                      </a:r>
                      <a:endParaRPr lang="en-US" dirty="0"/>
                    </a:p>
                  </a:txBody>
                  <a:tcPr/>
                </a:tc>
                <a:tc>
                  <a:txBody>
                    <a:bodyPr/>
                    <a:lstStyle/>
                    <a:p>
                      <a:pPr algn="ctr"/>
                      <a:r>
                        <a:rPr lang="en-US" dirty="0" smtClean="0"/>
                        <a:t># of Units</a:t>
                      </a:r>
                      <a:endParaRPr lang="en-US" dirty="0"/>
                    </a:p>
                  </a:txBody>
                  <a:tcPr/>
                </a:tc>
              </a:tr>
              <a:tr h="370840">
                <a:tc>
                  <a:txBody>
                    <a:bodyPr/>
                    <a:lstStyle/>
                    <a:p>
                      <a:pPr algn="ctr"/>
                      <a:r>
                        <a:rPr lang="en-US" dirty="0" smtClean="0"/>
                        <a:t>CP</a:t>
                      </a:r>
                      <a:r>
                        <a:rPr lang="en-US" baseline="0" dirty="0" smtClean="0"/>
                        <a:t> Replacement Units </a:t>
                      </a:r>
                      <a:endParaRPr lang="en-US" dirty="0"/>
                    </a:p>
                  </a:txBody>
                  <a:tcPr/>
                </a:tc>
                <a:tc>
                  <a:txBody>
                    <a:bodyPr/>
                    <a:lstStyle/>
                    <a:p>
                      <a:pPr algn="ctr"/>
                      <a:r>
                        <a:rPr lang="en-US" dirty="0" smtClean="0"/>
                        <a:t>0-30% AMI</a:t>
                      </a:r>
                      <a:endParaRPr lang="en-US" dirty="0"/>
                    </a:p>
                  </a:txBody>
                  <a:tcPr/>
                </a:tc>
                <a:tc>
                  <a:txBody>
                    <a:bodyPr/>
                    <a:lstStyle/>
                    <a:p>
                      <a:pPr algn="ctr"/>
                      <a:r>
                        <a:rPr lang="en-US" dirty="0" smtClean="0"/>
                        <a:t>716</a:t>
                      </a:r>
                      <a:endParaRPr lang="en-US" dirty="0"/>
                    </a:p>
                  </a:txBody>
                  <a:tcPr/>
                </a:tc>
              </a:tr>
              <a:tr h="370840">
                <a:tc>
                  <a:txBody>
                    <a:bodyPr/>
                    <a:lstStyle/>
                    <a:p>
                      <a:pPr algn="ctr"/>
                      <a:r>
                        <a:rPr lang="en-US" baseline="0" dirty="0" smtClean="0"/>
                        <a:t>Tax Credit Units</a:t>
                      </a:r>
                      <a:endParaRPr lang="en-US" dirty="0"/>
                    </a:p>
                  </a:txBody>
                  <a:tcPr/>
                </a:tc>
                <a:tc>
                  <a:txBody>
                    <a:bodyPr/>
                    <a:lstStyle/>
                    <a:p>
                      <a:pPr algn="ctr"/>
                      <a:r>
                        <a:rPr lang="en-US" dirty="0" smtClean="0"/>
                        <a:t>51-60% AMI</a:t>
                      </a:r>
                      <a:endParaRPr lang="en-US" dirty="0"/>
                    </a:p>
                  </a:txBody>
                  <a:tcPr/>
                </a:tc>
                <a:tc>
                  <a:txBody>
                    <a:bodyPr/>
                    <a:lstStyle/>
                    <a:p>
                      <a:pPr algn="ctr"/>
                      <a:r>
                        <a:rPr lang="en-US" dirty="0" smtClean="0"/>
                        <a:t>424 +/-</a:t>
                      </a:r>
                      <a:endParaRPr lang="en-US" dirty="0"/>
                    </a:p>
                  </a:txBody>
                  <a:tcPr/>
                </a:tc>
              </a:tr>
              <a:tr h="370840">
                <a:tc>
                  <a:txBody>
                    <a:bodyPr/>
                    <a:lstStyle/>
                    <a:p>
                      <a:pPr algn="ctr"/>
                      <a:r>
                        <a:rPr lang="en-US" baseline="0" dirty="0" smtClean="0"/>
                        <a:t>Market Rate</a:t>
                      </a:r>
                      <a:endParaRPr lang="en-US" dirty="0"/>
                    </a:p>
                  </a:txBody>
                  <a:tcPr/>
                </a:tc>
                <a:tc>
                  <a:txBody>
                    <a:bodyPr/>
                    <a:lstStyle/>
                    <a:p>
                      <a:pPr algn="ctr"/>
                      <a:r>
                        <a:rPr lang="en-US" dirty="0" smtClean="0"/>
                        <a:t>Above 60% AMI</a:t>
                      </a:r>
                      <a:endParaRPr lang="en-US" dirty="0"/>
                    </a:p>
                  </a:txBody>
                  <a:tcPr/>
                </a:tc>
                <a:tc>
                  <a:txBody>
                    <a:bodyPr/>
                    <a:lstStyle/>
                    <a:p>
                      <a:pPr algn="ctr"/>
                      <a:r>
                        <a:rPr lang="en-US" dirty="0" smtClean="0"/>
                        <a:t>344 +/-</a:t>
                      </a:r>
                      <a:endParaRPr lang="en-US" dirty="0"/>
                    </a:p>
                  </a:txBody>
                  <a:tcPr/>
                </a:tc>
              </a:tr>
              <a:tr h="370840">
                <a:tc gridSpan="3">
                  <a:txBody>
                    <a:bodyPr/>
                    <a:lstStyle/>
                    <a:p>
                      <a:pPr algn="ctr"/>
                      <a:r>
                        <a:rPr lang="en-US" dirty="0" smtClean="0"/>
                        <a:t>1,484 units</a:t>
                      </a:r>
                      <a:r>
                        <a:rPr lang="en-US" baseline="0" dirty="0" smtClean="0"/>
                        <a:t> - </a:t>
                      </a:r>
                      <a:r>
                        <a:rPr lang="en-US" dirty="0" smtClean="0"/>
                        <a:t>48% Cayce Place replacement units; 52</a:t>
                      </a:r>
                      <a:r>
                        <a:rPr lang="en-US" baseline="0" dirty="0" smtClean="0"/>
                        <a:t>%Unassisted/Market Rate</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Phased Demolition</a:t>
                      </a:r>
                      <a:r>
                        <a:rPr lang="en-US" baseline="0" dirty="0" smtClean="0"/>
                        <a:t> of CP and Lenore</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algn="ctr"/>
                      <a:endParaRPr lang="en-US" dirty="0"/>
                    </a:p>
                  </a:txBody>
                  <a:tcPr/>
                </a:tc>
                <a:tc hMerge="1">
                  <a:txBody>
                    <a:bodyPr/>
                    <a:lstStyle/>
                    <a:p>
                      <a:pPr algn="ctr"/>
                      <a:endParaRPr lang="en-US" dirty="0"/>
                    </a:p>
                  </a:txBody>
                  <a:tcPr/>
                </a:tc>
              </a:tr>
            </a:tbl>
          </a:graphicData>
        </a:graphic>
      </p:graphicFrame>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42</a:t>
            </a:fld>
            <a:endParaRPr lang="en-US" dirty="0"/>
          </a:p>
        </p:txBody>
      </p:sp>
      <p:graphicFrame>
        <p:nvGraphicFramePr>
          <p:cNvPr id="8" name="Content Placeholder 4"/>
          <p:cNvGraphicFramePr>
            <a:graphicFrameLocks/>
          </p:cNvGraphicFramePr>
          <p:nvPr>
            <p:extLst>
              <p:ext uri="{D42A27DB-BD31-4B8C-83A1-F6EECF244321}">
                <p14:modId xmlns:p14="http://schemas.microsoft.com/office/powerpoint/2010/main" val="3917532727"/>
              </p:ext>
            </p:extLst>
          </p:nvPr>
        </p:nvGraphicFramePr>
        <p:xfrm>
          <a:off x="457200" y="3962400"/>
          <a:ext cx="8229600" cy="215392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dirty="0" smtClean="0"/>
                        <a:t>Non Residential Uses</a:t>
                      </a:r>
                      <a:endParaRPr lang="en-US" dirty="0"/>
                    </a:p>
                  </a:txBody>
                  <a:tcPr/>
                </a:tc>
                <a:tc>
                  <a:txBody>
                    <a:bodyPr/>
                    <a:lstStyle/>
                    <a:p>
                      <a:pPr algn="ctr"/>
                      <a:r>
                        <a:rPr lang="en-US" dirty="0" smtClean="0"/>
                        <a:t>Square</a:t>
                      </a:r>
                      <a:r>
                        <a:rPr lang="en-US" baseline="0" dirty="0" smtClean="0"/>
                        <a:t> Feet</a:t>
                      </a:r>
                      <a:endParaRPr lang="en-US" dirty="0"/>
                    </a:p>
                  </a:txBody>
                  <a:tcPr/>
                </a:tc>
              </a:tr>
              <a:tr h="370840">
                <a:tc>
                  <a:txBody>
                    <a:bodyPr/>
                    <a:lstStyle/>
                    <a:p>
                      <a:pPr algn="ctr"/>
                      <a:r>
                        <a:rPr lang="en-US" dirty="0" smtClean="0"/>
                        <a:t>Retail</a:t>
                      </a:r>
                      <a:endParaRPr lang="en-US" dirty="0"/>
                    </a:p>
                  </a:txBody>
                  <a:tcPr/>
                </a:tc>
                <a:tc>
                  <a:txBody>
                    <a:bodyPr/>
                    <a:lstStyle/>
                    <a:p>
                      <a:pPr algn="ctr"/>
                      <a:r>
                        <a:rPr lang="en-US" dirty="0" smtClean="0"/>
                        <a:t>27,500 +/-</a:t>
                      </a:r>
                      <a:endParaRPr lang="en-US" dirty="0"/>
                    </a:p>
                  </a:txBody>
                  <a:tcPr/>
                </a:tc>
              </a:tr>
              <a:tr h="401320">
                <a:tc>
                  <a:txBody>
                    <a:bodyPr/>
                    <a:lstStyle/>
                    <a:p>
                      <a:pPr algn="ctr"/>
                      <a:r>
                        <a:rPr lang="en-US" dirty="0" smtClean="0"/>
                        <a:t>Institutional/Office</a:t>
                      </a:r>
                      <a:endParaRPr lang="en-US" dirty="0"/>
                    </a:p>
                  </a:txBody>
                  <a:tcPr/>
                </a:tc>
                <a:tc>
                  <a:txBody>
                    <a:bodyPr/>
                    <a:lstStyle/>
                    <a:p>
                      <a:pPr algn="ctr"/>
                      <a:r>
                        <a:rPr lang="en-US" dirty="0" smtClean="0"/>
                        <a:t>35,000</a:t>
                      </a:r>
                      <a:r>
                        <a:rPr lang="en-US" baseline="0" dirty="0" smtClean="0"/>
                        <a:t> +/-</a:t>
                      </a:r>
                      <a:endParaRPr lang="en-US" dirty="0"/>
                    </a:p>
                  </a:txBody>
                  <a:tcPr/>
                </a:tc>
              </a:tr>
              <a:tr h="370840">
                <a:tc>
                  <a:txBody>
                    <a:bodyPr/>
                    <a:lstStyle/>
                    <a:p>
                      <a:pPr algn="ctr"/>
                      <a:r>
                        <a:rPr lang="en-US" dirty="0" smtClean="0"/>
                        <a:t>Total</a:t>
                      </a:r>
                      <a:endParaRPr lang="en-US" dirty="0"/>
                    </a:p>
                  </a:txBody>
                  <a:tcPr/>
                </a:tc>
                <a:tc>
                  <a:txBody>
                    <a:bodyPr/>
                    <a:lstStyle/>
                    <a:p>
                      <a:pPr algn="ctr"/>
                      <a:r>
                        <a:rPr lang="en-US" dirty="0" smtClean="0"/>
                        <a:t>62,500</a:t>
                      </a:r>
                      <a:r>
                        <a:rPr lang="en-US" baseline="0" dirty="0" smtClean="0"/>
                        <a:t> +/-</a:t>
                      </a:r>
                      <a:endParaRPr lang="en-US" dirty="0"/>
                    </a:p>
                  </a:txBody>
                  <a:tcPr/>
                </a:tc>
              </a:tr>
              <a:tr h="370840">
                <a:tc gridSpan="2">
                  <a:txBody>
                    <a:bodyPr/>
                    <a:lstStyle/>
                    <a:p>
                      <a:pPr algn="ctr"/>
                      <a:r>
                        <a:rPr lang="en-US" dirty="0" smtClean="0"/>
                        <a:t>Complete</a:t>
                      </a:r>
                      <a:r>
                        <a:rPr lang="en-US" baseline="0" dirty="0" smtClean="0"/>
                        <a:t> Infrastructure Upgrade</a:t>
                      </a:r>
                    </a:p>
                    <a:p>
                      <a:pPr algn="ctr"/>
                      <a:r>
                        <a:rPr lang="en-US" baseline="0" dirty="0" smtClean="0"/>
                        <a:t>Relocated and Improved Park/Open Space</a:t>
                      </a:r>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169523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Expanded vision</a:t>
            </a:r>
            <a:endParaRPr lang="en-US" dirty="0"/>
          </a:p>
        </p:txBody>
      </p:sp>
      <p:sp>
        <p:nvSpPr>
          <p:cNvPr id="3" name="Text Placeholder 2"/>
          <p:cNvSpPr>
            <a:spLocks noGrp="1"/>
          </p:cNvSpPr>
          <p:nvPr>
            <p:ph type="body" idx="1"/>
          </p:nvPr>
        </p:nvSpPr>
        <p:spPr/>
        <p:txBody>
          <a:bodyPr/>
          <a:lstStyle/>
          <a:p>
            <a:r>
              <a:rPr lang="en-US" dirty="0" smtClean="0"/>
              <a:t>Sites Not in MDHA’s Control</a:t>
            </a:r>
            <a:endParaRPr lang="en-US"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43</a:t>
            </a:fld>
            <a:endParaRPr lang="en-US" dirty="0"/>
          </a:p>
        </p:txBody>
      </p:sp>
    </p:spTree>
    <p:extLst>
      <p:ext uri="{BB962C8B-B14F-4D97-AF65-F5344CB8AC3E}">
        <p14:creationId xmlns:p14="http://schemas.microsoft.com/office/powerpoint/2010/main" val="334505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6"/>
            <a:ext cx="8229600" cy="990600"/>
          </a:xfrm>
        </p:spPr>
        <p:txBody>
          <a:bodyPr>
            <a:normAutofit/>
          </a:bodyPr>
          <a:lstStyle/>
          <a:p>
            <a:r>
              <a:rPr lang="en-US" dirty="0" smtClean="0"/>
              <a:t>Preliminary Plan - CWA</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44</a:t>
            </a:fld>
            <a:endParaRPr lang="en-US" dirty="0"/>
          </a:p>
        </p:txBody>
      </p:sp>
      <p:sp>
        <p:nvSpPr>
          <p:cNvPr id="3" name="Content Placeholder 2"/>
          <p:cNvSpPr>
            <a:spLocks noGrp="1"/>
          </p:cNvSpPr>
          <p:nvPr>
            <p:ph idx="1"/>
          </p:nvPr>
        </p:nvSpPr>
        <p:spPr/>
        <p:txBody>
          <a:bodyPr/>
          <a:lstStyle/>
          <a:p>
            <a:endParaRPr lang="en-US"/>
          </a:p>
        </p:txBody>
      </p:sp>
      <p:pic>
        <p:nvPicPr>
          <p:cNvPr id="6"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46" y="1143000"/>
            <a:ext cx="8534398" cy="5522257"/>
          </a:xfrm>
          <a:prstGeom prst="rect">
            <a:avLst/>
          </a:prstGeom>
        </p:spPr>
      </p:pic>
    </p:spTree>
    <p:extLst>
      <p:ext uri="{BB962C8B-B14F-4D97-AF65-F5344CB8AC3E}">
        <p14:creationId xmlns:p14="http://schemas.microsoft.com/office/powerpoint/2010/main" val="2054650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Autofit/>
          </a:bodyPr>
          <a:lstStyle/>
          <a:p>
            <a:r>
              <a:rPr lang="en-US" sz="3300" dirty="0" smtClean="0"/>
              <a:t>Preliminary Plan – Public Works/ Sheriff’s Site </a:t>
            </a:r>
            <a:endParaRPr lang="en-US" sz="3300" dirty="0"/>
          </a:p>
        </p:txBody>
      </p:sp>
      <p:sp>
        <p:nvSpPr>
          <p:cNvPr id="4" name="Slide Number Placeholder 3"/>
          <p:cNvSpPr>
            <a:spLocks noGrp="1"/>
          </p:cNvSpPr>
          <p:nvPr>
            <p:ph type="sldNum" sz="quarter" idx="12"/>
          </p:nvPr>
        </p:nvSpPr>
        <p:spPr/>
        <p:txBody>
          <a:bodyPr/>
          <a:lstStyle/>
          <a:p>
            <a:fld id="{6348963A-3967-4A57-9379-65F7C117BB25}" type="slidenum">
              <a:rPr lang="en-US" smtClean="0"/>
              <a:t>45</a:t>
            </a:fld>
            <a:endParaRPr lang="en-US" dirty="0"/>
          </a:p>
        </p:txBody>
      </p:sp>
      <p:pic>
        <p:nvPicPr>
          <p:cNvPr id="7"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546" y="1143000"/>
            <a:ext cx="8534397" cy="5522257"/>
          </a:xfrm>
          <a:prstGeom prst="rect">
            <a:avLst/>
          </a:prstGeom>
        </p:spPr>
      </p:pic>
    </p:spTree>
    <p:extLst>
      <p:ext uri="{BB962C8B-B14F-4D97-AF65-F5344CB8AC3E}">
        <p14:creationId xmlns:p14="http://schemas.microsoft.com/office/powerpoint/2010/main" val="2564386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8356"/>
            <a:ext cx="8229600" cy="990600"/>
          </a:xfrm>
        </p:spPr>
        <p:txBody>
          <a:bodyPr>
            <a:normAutofit/>
          </a:bodyPr>
          <a:lstStyle/>
          <a:p>
            <a:r>
              <a:rPr lang="en-US" dirty="0" smtClean="0"/>
              <a:t>Preliminary Plan – Robert’s Park</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46</a:t>
            </a:fld>
            <a:endParaRPr lang="en-US" dirty="0"/>
          </a:p>
        </p:txBody>
      </p:sp>
      <p:sp>
        <p:nvSpPr>
          <p:cNvPr id="3" name="Content Placeholder 2"/>
          <p:cNvSpPr>
            <a:spLocks noGrp="1"/>
          </p:cNvSpPr>
          <p:nvPr>
            <p:ph idx="1"/>
          </p:nvPr>
        </p:nvSpPr>
        <p:spPr/>
        <p:txBody>
          <a:bodyPr/>
          <a:lstStyle/>
          <a:p>
            <a:endParaRPr lang="en-US"/>
          </a:p>
        </p:txBody>
      </p:sp>
      <p:pic>
        <p:nvPicPr>
          <p:cNvPr id="7"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46" y="1143000"/>
            <a:ext cx="8534397" cy="5522257"/>
          </a:xfrm>
          <a:prstGeom prst="rect">
            <a:avLst/>
          </a:prstGeom>
        </p:spPr>
      </p:pic>
    </p:spTree>
    <p:extLst>
      <p:ext uri="{BB962C8B-B14F-4D97-AF65-F5344CB8AC3E}">
        <p14:creationId xmlns:p14="http://schemas.microsoft.com/office/powerpoint/2010/main" val="2768604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3"/>
            <a:ext cx="8229600" cy="990600"/>
          </a:xfrm>
        </p:spPr>
        <p:txBody>
          <a:bodyPr>
            <a:normAutofit/>
          </a:bodyPr>
          <a:lstStyle/>
          <a:p>
            <a:r>
              <a:rPr lang="en-US" dirty="0" smtClean="0"/>
              <a:t>Preliminary Plan – All Additions</a:t>
            </a:r>
            <a:endParaRPr lang="en-US" dirty="0"/>
          </a:p>
        </p:txBody>
      </p:sp>
      <p:sp>
        <p:nvSpPr>
          <p:cNvPr id="4" name="Slide Number Placeholder 3"/>
          <p:cNvSpPr>
            <a:spLocks noGrp="1"/>
          </p:cNvSpPr>
          <p:nvPr>
            <p:ph type="sldNum" sz="quarter" idx="12"/>
          </p:nvPr>
        </p:nvSpPr>
        <p:spPr/>
        <p:txBody>
          <a:bodyPr/>
          <a:lstStyle/>
          <a:p>
            <a:fld id="{6348963A-3967-4A57-9379-65F7C117BB25}" type="slidenum">
              <a:rPr lang="en-US" smtClean="0"/>
              <a:t>47</a:t>
            </a:fld>
            <a:endParaRPr lang="en-US" dirty="0"/>
          </a:p>
        </p:txBody>
      </p:sp>
      <p:sp>
        <p:nvSpPr>
          <p:cNvPr id="3" name="Content Placeholder 2"/>
          <p:cNvSpPr>
            <a:spLocks noGrp="1"/>
          </p:cNvSpPr>
          <p:nvPr>
            <p:ph idx="1"/>
          </p:nvPr>
        </p:nvSpPr>
        <p:spPr/>
        <p:txBody>
          <a:bodyPr/>
          <a:lstStyle/>
          <a:p>
            <a:endParaRPr lang="en-US"/>
          </a:p>
        </p:txBody>
      </p:sp>
      <p:pic>
        <p:nvPicPr>
          <p:cNvPr id="7"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546" y="1143000"/>
            <a:ext cx="8534397" cy="5522257"/>
          </a:xfrm>
          <a:prstGeom prst="rect">
            <a:avLst/>
          </a:prstGeom>
        </p:spPr>
      </p:pic>
    </p:spTree>
    <p:extLst>
      <p:ext uri="{BB962C8B-B14F-4D97-AF65-F5344CB8AC3E}">
        <p14:creationId xmlns:p14="http://schemas.microsoft.com/office/powerpoint/2010/main" val="4099045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Program – All Sites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9466784"/>
              </p:ext>
            </p:extLst>
          </p:nvPr>
        </p:nvGraphicFramePr>
        <p:xfrm>
          <a:off x="457200" y="1600200"/>
          <a:ext cx="8229600" cy="3489960"/>
        </p:xfrm>
        <a:graphic>
          <a:graphicData uri="http://schemas.openxmlformats.org/drawingml/2006/table">
            <a:tbl>
              <a:tblPr firstRow="1" bandRow="1">
                <a:tableStyleId>{5C22544A-7EE6-4342-B048-85BDC9FD1C3A}</a:tableStyleId>
              </a:tblPr>
              <a:tblGrid>
                <a:gridCol w="3048000"/>
                <a:gridCol w="2743200"/>
                <a:gridCol w="2438400"/>
              </a:tblGrid>
              <a:tr h="370840">
                <a:tc>
                  <a:txBody>
                    <a:bodyPr/>
                    <a:lstStyle/>
                    <a:p>
                      <a:pPr algn="ctr"/>
                      <a:r>
                        <a:rPr lang="en-US" dirty="0" smtClean="0"/>
                        <a:t>HOUSING TYPE</a:t>
                      </a:r>
                      <a:endParaRPr lang="en-US" dirty="0"/>
                    </a:p>
                  </a:txBody>
                  <a:tcPr/>
                </a:tc>
                <a:tc>
                  <a:txBody>
                    <a:bodyPr/>
                    <a:lstStyle/>
                    <a:p>
                      <a:pPr algn="ctr"/>
                      <a:r>
                        <a:rPr lang="en-US" dirty="0" smtClean="0"/>
                        <a:t>INCOME RANGE</a:t>
                      </a:r>
                      <a:endParaRPr lang="en-US" dirty="0"/>
                    </a:p>
                  </a:txBody>
                  <a:tcPr/>
                </a:tc>
                <a:tc>
                  <a:txBody>
                    <a:bodyPr/>
                    <a:lstStyle/>
                    <a:p>
                      <a:pPr algn="ctr"/>
                      <a:r>
                        <a:rPr lang="en-US" dirty="0" smtClean="0"/>
                        <a:t># of Units</a:t>
                      </a:r>
                      <a:endParaRPr lang="en-US" dirty="0"/>
                    </a:p>
                  </a:txBody>
                  <a:tcPr/>
                </a:tc>
              </a:tr>
              <a:tr h="370840">
                <a:tc>
                  <a:txBody>
                    <a:bodyPr/>
                    <a:lstStyle/>
                    <a:p>
                      <a:pPr algn="ctr"/>
                      <a:r>
                        <a:rPr lang="en-US" dirty="0" smtClean="0"/>
                        <a:t>CP</a:t>
                      </a:r>
                      <a:r>
                        <a:rPr lang="en-US" baseline="0" dirty="0" smtClean="0"/>
                        <a:t> Replacement Units </a:t>
                      </a:r>
                      <a:endParaRPr lang="en-US" dirty="0"/>
                    </a:p>
                  </a:txBody>
                  <a:tcPr/>
                </a:tc>
                <a:tc>
                  <a:txBody>
                    <a:bodyPr/>
                    <a:lstStyle/>
                    <a:p>
                      <a:pPr algn="ctr"/>
                      <a:r>
                        <a:rPr lang="en-US" dirty="0" smtClean="0"/>
                        <a:t>0-30% AMI</a:t>
                      </a:r>
                      <a:endParaRPr lang="en-US" dirty="0"/>
                    </a:p>
                  </a:txBody>
                  <a:tcPr/>
                </a:tc>
                <a:tc>
                  <a:txBody>
                    <a:bodyPr/>
                    <a:lstStyle/>
                    <a:p>
                      <a:pPr algn="ctr"/>
                      <a:r>
                        <a:rPr lang="en-US" dirty="0" smtClean="0"/>
                        <a:t>716</a:t>
                      </a:r>
                      <a:endParaRPr lang="en-US" dirty="0"/>
                    </a:p>
                  </a:txBody>
                  <a:tcPr/>
                </a:tc>
              </a:tr>
              <a:tr h="370840">
                <a:tc>
                  <a:txBody>
                    <a:bodyPr/>
                    <a:lstStyle/>
                    <a:p>
                      <a:pPr algn="ctr"/>
                      <a:r>
                        <a:rPr lang="en-US" dirty="0" smtClean="0"/>
                        <a:t>CWA Replacement </a:t>
                      </a:r>
                      <a:r>
                        <a:rPr lang="en-US" baseline="0" dirty="0" smtClean="0"/>
                        <a:t>Units</a:t>
                      </a:r>
                      <a:endParaRPr lang="en-US" dirty="0"/>
                    </a:p>
                  </a:txBody>
                  <a:tcPr/>
                </a:tc>
                <a:tc>
                  <a:txBody>
                    <a:bodyPr/>
                    <a:lstStyle/>
                    <a:p>
                      <a:pPr algn="ctr"/>
                      <a:r>
                        <a:rPr lang="en-US" dirty="0" smtClean="0"/>
                        <a:t>0-30% AMI</a:t>
                      </a:r>
                      <a:endParaRPr lang="en-US" dirty="0"/>
                    </a:p>
                  </a:txBody>
                  <a:tcPr/>
                </a:tc>
                <a:tc>
                  <a:txBody>
                    <a:bodyPr/>
                    <a:lstStyle/>
                    <a:p>
                      <a:pPr algn="ctr"/>
                      <a:r>
                        <a:rPr lang="en-US" dirty="0" smtClean="0"/>
                        <a:t>250</a:t>
                      </a:r>
                      <a:endParaRPr lang="en-US" dirty="0"/>
                    </a:p>
                  </a:txBody>
                  <a:tcPr/>
                </a:tc>
              </a:tr>
              <a:tr h="370840">
                <a:tc>
                  <a:txBody>
                    <a:bodyPr/>
                    <a:lstStyle/>
                    <a:p>
                      <a:pPr algn="ctr"/>
                      <a:r>
                        <a:rPr lang="en-US" dirty="0" smtClean="0"/>
                        <a:t>Tax Credit</a:t>
                      </a:r>
                    </a:p>
                    <a:p>
                      <a:pPr algn="ctr"/>
                      <a:r>
                        <a:rPr lang="en-US" baseline="0" dirty="0" smtClean="0"/>
                        <a:t>Market Rate</a:t>
                      </a:r>
                      <a:endParaRPr lang="en-US" dirty="0"/>
                    </a:p>
                  </a:txBody>
                  <a:tcPr/>
                </a:tc>
                <a:tc>
                  <a:txBody>
                    <a:bodyPr/>
                    <a:lstStyle/>
                    <a:p>
                      <a:pPr algn="ctr"/>
                      <a:r>
                        <a:rPr lang="en-US" dirty="0" smtClean="0"/>
                        <a:t>Less</a:t>
                      </a:r>
                      <a:r>
                        <a:rPr lang="en-US" baseline="0" dirty="0" smtClean="0"/>
                        <a:t> than </a:t>
                      </a:r>
                      <a:r>
                        <a:rPr lang="en-US" dirty="0" smtClean="0"/>
                        <a:t>60%</a:t>
                      </a:r>
                      <a:r>
                        <a:rPr lang="en-US" baseline="0" dirty="0" smtClean="0"/>
                        <a:t> AMI</a:t>
                      </a:r>
                      <a:endParaRPr lang="en-US" dirty="0" smtClean="0"/>
                    </a:p>
                    <a:p>
                      <a:pPr algn="ctr"/>
                      <a:r>
                        <a:rPr lang="en-US" dirty="0" smtClean="0"/>
                        <a:t>Unrestricted</a:t>
                      </a:r>
                      <a:endParaRPr lang="en-US" dirty="0"/>
                    </a:p>
                  </a:txBody>
                  <a:tcPr/>
                </a:tc>
                <a:tc>
                  <a:txBody>
                    <a:bodyPr/>
                    <a:lstStyle/>
                    <a:p>
                      <a:pPr algn="ct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1,505 </a:t>
                      </a:r>
                      <a:r>
                        <a:rPr lang="en-US" baseline="0" dirty="0" smtClean="0"/>
                        <a:t>+/-</a:t>
                      </a:r>
                      <a:endParaRPr lang="en-US" dirty="0" smtClean="0"/>
                    </a:p>
                    <a:p>
                      <a:pPr algn="ctr"/>
                      <a:endParaRPr lang="en-US" dirty="0"/>
                    </a:p>
                  </a:txBody>
                  <a:tcPr/>
                </a:tc>
              </a:tr>
              <a:tr h="370840">
                <a:tc gridSpan="3">
                  <a:txBody>
                    <a:bodyPr/>
                    <a:lstStyle/>
                    <a:p>
                      <a:pPr algn="ctr"/>
                      <a:r>
                        <a:rPr lang="en-US" dirty="0" smtClean="0"/>
                        <a:t>2,471 Total Units</a:t>
                      </a:r>
                    </a:p>
                    <a:p>
                      <a:pPr algn="ctr"/>
                      <a:r>
                        <a:rPr lang="en-US" baseline="0" dirty="0" smtClean="0"/>
                        <a:t>40</a:t>
                      </a:r>
                      <a:r>
                        <a:rPr lang="en-US" dirty="0" smtClean="0"/>
                        <a:t>% CP + CWA Replacement; 60</a:t>
                      </a:r>
                      <a:r>
                        <a:rPr lang="en-US" baseline="0" dirty="0" smtClean="0"/>
                        <a:t>% Unassisted/Market Rate</a:t>
                      </a:r>
                    </a:p>
                    <a:p>
                      <a:pPr algn="ctr"/>
                      <a:endParaRPr lang="en-US"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Phased Demolition</a:t>
                      </a:r>
                      <a:r>
                        <a:rPr lang="en-US" baseline="0" dirty="0" smtClean="0"/>
                        <a:t> of CP and Lenore</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1,350 Parking Spaces</a:t>
                      </a:r>
                      <a:endParaRPr lang="en-US" dirty="0" smtClean="0"/>
                    </a:p>
                  </a:txBody>
                  <a:tcPr/>
                </a:tc>
                <a:tc hMerge="1">
                  <a:txBody>
                    <a:bodyPr/>
                    <a:lstStyle/>
                    <a:p>
                      <a:pPr algn="ctr"/>
                      <a:endParaRPr lang="en-US" dirty="0"/>
                    </a:p>
                  </a:txBody>
                  <a:tcPr/>
                </a:tc>
                <a:tc hMerge="1">
                  <a:txBody>
                    <a:bodyPr/>
                    <a:lstStyle/>
                    <a:p>
                      <a:pPr algn="ctr"/>
                      <a:endParaRPr lang="en-US" dirty="0"/>
                    </a:p>
                  </a:txBody>
                  <a:tcPr/>
                </a:tc>
              </a:tr>
            </a:tbl>
          </a:graphicData>
        </a:graphic>
      </p:graphicFrame>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48</a:t>
            </a:fld>
            <a:endParaRPr lang="en-US" dirty="0"/>
          </a:p>
        </p:txBody>
      </p:sp>
      <p:graphicFrame>
        <p:nvGraphicFramePr>
          <p:cNvPr id="8" name="Content Placeholder 4"/>
          <p:cNvGraphicFramePr>
            <a:graphicFrameLocks/>
          </p:cNvGraphicFramePr>
          <p:nvPr>
            <p:extLst>
              <p:ext uri="{D42A27DB-BD31-4B8C-83A1-F6EECF244321}">
                <p14:modId xmlns:p14="http://schemas.microsoft.com/office/powerpoint/2010/main" val="295369049"/>
              </p:ext>
            </p:extLst>
          </p:nvPr>
        </p:nvGraphicFramePr>
        <p:xfrm>
          <a:off x="457200" y="4267200"/>
          <a:ext cx="8229600" cy="233172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dirty="0" smtClean="0"/>
                        <a:t>Non Residential Uses</a:t>
                      </a:r>
                      <a:endParaRPr lang="en-US" dirty="0"/>
                    </a:p>
                  </a:txBody>
                  <a:tcPr/>
                </a:tc>
                <a:tc>
                  <a:txBody>
                    <a:bodyPr/>
                    <a:lstStyle/>
                    <a:p>
                      <a:pPr algn="ctr"/>
                      <a:r>
                        <a:rPr lang="en-US" dirty="0" smtClean="0"/>
                        <a:t>Square</a:t>
                      </a:r>
                      <a:r>
                        <a:rPr lang="en-US" baseline="0" dirty="0" smtClean="0"/>
                        <a:t> Feet</a:t>
                      </a:r>
                      <a:endParaRPr lang="en-US" dirty="0"/>
                    </a:p>
                  </a:txBody>
                  <a:tcPr/>
                </a:tc>
              </a:tr>
              <a:tr h="370840">
                <a:tc>
                  <a:txBody>
                    <a:bodyPr/>
                    <a:lstStyle/>
                    <a:p>
                      <a:pPr algn="ctr"/>
                      <a:r>
                        <a:rPr lang="en-US" dirty="0" smtClean="0"/>
                        <a:t>Retail</a:t>
                      </a:r>
                      <a:endParaRPr lang="en-US" dirty="0"/>
                    </a:p>
                  </a:txBody>
                  <a:tcPr/>
                </a:tc>
                <a:tc>
                  <a:txBody>
                    <a:bodyPr/>
                    <a:lstStyle/>
                    <a:p>
                      <a:pPr algn="ctr"/>
                      <a:r>
                        <a:rPr lang="en-US" dirty="0" smtClean="0"/>
                        <a:t>117,000 - 200,000 </a:t>
                      </a:r>
                      <a:r>
                        <a:rPr lang="en-US" baseline="0" dirty="0" smtClean="0"/>
                        <a:t>+/-</a:t>
                      </a:r>
                      <a:r>
                        <a:rPr lang="en-US" dirty="0" smtClean="0"/>
                        <a:t> </a:t>
                      </a:r>
                      <a:endParaRPr lang="en-US" dirty="0"/>
                    </a:p>
                  </a:txBody>
                  <a:tcPr/>
                </a:tc>
              </a:tr>
              <a:tr h="401320">
                <a:tc>
                  <a:txBody>
                    <a:bodyPr/>
                    <a:lstStyle/>
                    <a:p>
                      <a:pPr algn="ctr"/>
                      <a:r>
                        <a:rPr lang="en-US" dirty="0" smtClean="0"/>
                        <a:t>Institutional/Office</a:t>
                      </a:r>
                      <a:endParaRPr lang="en-US" dirty="0"/>
                    </a:p>
                  </a:txBody>
                  <a:tcPr/>
                </a:tc>
                <a:tc>
                  <a:txBody>
                    <a:bodyPr/>
                    <a:lstStyle/>
                    <a:p>
                      <a:pPr algn="ctr"/>
                      <a:r>
                        <a:rPr lang="en-US" smtClean="0"/>
                        <a:t>35,000</a:t>
                      </a:r>
                      <a:r>
                        <a:rPr lang="en-US" baseline="0" smtClean="0"/>
                        <a:t> </a:t>
                      </a:r>
                      <a:r>
                        <a:rPr lang="en-US" baseline="0" dirty="0" smtClean="0"/>
                        <a:t>+/-</a:t>
                      </a:r>
                      <a:endParaRPr lang="en-US" dirty="0"/>
                    </a:p>
                  </a:txBody>
                  <a:tcPr/>
                </a:tc>
              </a:tr>
              <a:tr h="370840">
                <a:tc gridSpan="2">
                  <a:txBody>
                    <a:bodyPr/>
                    <a:lstStyle/>
                    <a:p>
                      <a:pPr algn="ctr"/>
                      <a:r>
                        <a:rPr lang="en-US" dirty="0" smtClean="0"/>
                        <a:t>Complete</a:t>
                      </a:r>
                      <a:r>
                        <a:rPr lang="en-US" baseline="0" dirty="0" smtClean="0"/>
                        <a:t> Infrastructure Upgrade</a:t>
                      </a:r>
                    </a:p>
                    <a:p>
                      <a:pPr algn="ctr"/>
                      <a:r>
                        <a:rPr lang="en-US" baseline="0" dirty="0" smtClean="0"/>
                        <a:t>Relocated and Improved Park/Open Space</a:t>
                      </a:r>
                    </a:p>
                    <a:p>
                      <a:pPr algn="ctr"/>
                      <a:r>
                        <a:rPr lang="en-US" baseline="0" dirty="0" smtClean="0"/>
                        <a:t>Relocation of Sheriff and Public Works Offices</a:t>
                      </a:r>
                    </a:p>
                    <a:p>
                      <a:pPr algn="ctr"/>
                      <a:r>
                        <a:rPr lang="en-US" baseline="0" dirty="0" smtClean="0"/>
                        <a:t>Approximately 84.2 acres</a:t>
                      </a:r>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2463260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Relocation &amp; RESIDENT RIGHT OF RETURN</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49</a:t>
            </a:fld>
            <a:endParaRPr lang="en-US" dirty="0"/>
          </a:p>
        </p:txBody>
      </p:sp>
    </p:spTree>
    <p:extLst>
      <p:ext uri="{BB962C8B-B14F-4D97-AF65-F5344CB8AC3E}">
        <p14:creationId xmlns:p14="http://schemas.microsoft.com/office/powerpoint/2010/main" val="3177919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2142680" cy="1264920"/>
          </a:xfrm>
        </p:spPr>
        <p:txBody>
          <a:bodyPr/>
          <a:lstStyle/>
          <a:p>
            <a:r>
              <a:rPr lang="en-US" dirty="0" smtClean="0"/>
              <a:t>Highlights of Process so Far</a:t>
            </a:r>
            <a:endParaRPr lang="en-US" dirty="0"/>
          </a:p>
        </p:txBody>
      </p:sp>
      <p:sp>
        <p:nvSpPr>
          <p:cNvPr id="4" name="Text Placeholder 3"/>
          <p:cNvSpPr>
            <a:spLocks noGrp="1"/>
          </p:cNvSpPr>
          <p:nvPr>
            <p:ph type="body" sz="half" idx="2"/>
          </p:nvPr>
        </p:nvSpPr>
        <p:spPr>
          <a:xfrm>
            <a:off x="468086" y="1828800"/>
            <a:ext cx="1920240" cy="4242816"/>
          </a:xfrm>
        </p:spPr>
        <p:txBody>
          <a:bodyPr/>
          <a:lstStyle/>
          <a:p>
            <a:pPr marL="342900" indent="-342900">
              <a:buFont typeface="+mj-lt"/>
              <a:buAutoNum type="arabicPeriod"/>
            </a:pPr>
            <a:r>
              <a:rPr lang="en-US" dirty="0" smtClean="0"/>
              <a:t>Meetings with Cayce Place Residents</a:t>
            </a:r>
          </a:p>
          <a:p>
            <a:pPr marL="342900" indent="-342900">
              <a:buFont typeface="+mj-lt"/>
              <a:buAutoNum type="arabicPeriod"/>
            </a:pPr>
            <a:r>
              <a:rPr lang="en-US" dirty="0" smtClean="0"/>
              <a:t>Meeting with Lenore Residents</a:t>
            </a:r>
          </a:p>
          <a:p>
            <a:pPr marL="342900" indent="-342900">
              <a:buFont typeface="+mj-lt"/>
              <a:buAutoNum type="arabicPeriod"/>
            </a:pPr>
            <a:r>
              <a:rPr lang="en-US" dirty="0" smtClean="0"/>
              <a:t>Community Advisory Group Meetings</a:t>
            </a:r>
          </a:p>
          <a:p>
            <a:pPr marL="342900" indent="-342900">
              <a:buFont typeface="+mj-lt"/>
              <a:buAutoNum type="arabicPeriod"/>
            </a:pPr>
            <a:r>
              <a:rPr lang="en-US" dirty="0" smtClean="0"/>
              <a:t>Interviews with key stakeholders</a:t>
            </a:r>
          </a:p>
          <a:p>
            <a:pPr marL="342900" indent="-342900">
              <a:buFont typeface="+mj-lt"/>
              <a:buAutoNum type="arabicPeriod"/>
            </a:pPr>
            <a:r>
              <a:rPr lang="en-US" dirty="0" smtClean="0"/>
              <a:t>Door to Door Resident Survey</a:t>
            </a:r>
          </a:p>
          <a:p>
            <a:pPr marL="342900" indent="-342900">
              <a:buFont typeface="+mj-lt"/>
              <a:buAutoNum type="arabicPeriod"/>
            </a:pPr>
            <a:r>
              <a:rPr lang="en-US" dirty="0" smtClean="0"/>
              <a:t>Preliminary Market Assessment</a:t>
            </a:r>
          </a:p>
          <a:p>
            <a:pPr marL="342900" indent="-342900">
              <a:buFont typeface="+mj-lt"/>
              <a:buAutoNum type="arabicPeriod"/>
            </a:pPr>
            <a:r>
              <a:rPr lang="en-US" dirty="0" smtClean="0"/>
              <a:t>Existing Conditions Assessment</a:t>
            </a:r>
          </a:p>
          <a:p>
            <a:pPr marL="342900" indent="-342900">
              <a:buFont typeface="+mj-lt"/>
              <a:buAutoNum type="arabicPeriod"/>
            </a:pPr>
            <a:endParaRPr lang="en-US" dirty="0" smtClean="0"/>
          </a:p>
          <a:p>
            <a:endParaRPr lang="en-US" dirty="0"/>
          </a:p>
        </p:txBody>
      </p:sp>
      <p:sp>
        <p:nvSpPr>
          <p:cNvPr id="5" name="Slide Number Placeholder 4"/>
          <p:cNvSpPr>
            <a:spLocks noGrp="1"/>
          </p:cNvSpPr>
          <p:nvPr>
            <p:ph type="sldNum" sz="quarter" idx="12"/>
          </p:nvPr>
        </p:nvSpPr>
        <p:spPr/>
        <p:txBody>
          <a:bodyPr/>
          <a:lstStyle/>
          <a:p>
            <a:r>
              <a:rPr lang="en-US" dirty="0" smtClean="0"/>
              <a:t>EJP - </a:t>
            </a:r>
            <a:fld id="{6348963A-3967-4A57-9379-65F7C117BB25}" type="slidenum">
              <a:rPr lang="en-US" smtClean="0"/>
              <a:t>5</a:t>
            </a:fld>
            <a:endParaRPr lang="en-US" dirty="0"/>
          </a:p>
        </p:txBody>
      </p:sp>
      <p:pic>
        <p:nvPicPr>
          <p:cNvPr id="1028" name="Picture 4" descr="C:\Users\Rhae\AppData\Local\Temp\ND\photo - publi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476" t="31619" r="26857" b="14667"/>
          <a:stretch/>
        </p:blipFill>
        <p:spPr bwMode="auto">
          <a:xfrm>
            <a:off x="5029200" y="914400"/>
            <a:ext cx="3718561" cy="36837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hae\AppData\Local\Temp\ND\photo - public crow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81" t="50000" r="4451"/>
          <a:stretch/>
        </p:blipFill>
        <p:spPr bwMode="auto">
          <a:xfrm>
            <a:off x="2377440" y="3276600"/>
            <a:ext cx="637032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Rhae\AppData\Local\Temp\ND\IMG_0167.jpg"/>
          <p:cNvPicPr>
            <a:picLocks noGrp="1" noChangeAspect="1" noChangeArrowheads="1"/>
          </p:cNvPicPr>
          <p:nvPr>
            <p:ph type="pic" idx="1"/>
          </p:nvPr>
        </p:nvPicPr>
        <p:blipFill rotWithShape="1">
          <a:blip r:embed="rId4" cstate="print">
            <a:extLst>
              <a:ext uri="{28A0092B-C50C-407E-A947-70E740481C1C}">
                <a14:useLocalDpi xmlns:a14="http://schemas.microsoft.com/office/drawing/2010/main" val="0"/>
              </a:ext>
            </a:extLst>
          </a:blip>
          <a:srcRect l="36483" t="18959" r="34430" b="17394"/>
          <a:stretch/>
        </p:blipFill>
        <p:spPr bwMode="auto">
          <a:xfrm>
            <a:off x="3048000" y="381000"/>
            <a:ext cx="2403566" cy="350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580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Relocation Eligibility</a:t>
            </a:r>
            <a:endParaRPr lang="en-US" dirty="0"/>
          </a:p>
        </p:txBody>
      </p:sp>
      <p:sp>
        <p:nvSpPr>
          <p:cNvPr id="3" name="Content Placeholder 2"/>
          <p:cNvSpPr>
            <a:spLocks noGrp="1"/>
          </p:cNvSpPr>
          <p:nvPr>
            <p:ph idx="1"/>
          </p:nvPr>
        </p:nvSpPr>
        <p:spPr/>
        <p:txBody>
          <a:bodyPr/>
          <a:lstStyle/>
          <a:p>
            <a:r>
              <a:rPr lang="en-US" sz="3200" dirty="0" smtClean="0"/>
              <a:t>There will be 716 CP Replacements Units in the revitalization plan</a:t>
            </a:r>
          </a:p>
          <a:p>
            <a:r>
              <a:rPr lang="en-US" sz="3200" dirty="0" smtClean="0"/>
              <a:t>Any household living at Cayce Place on the date HUD approves the revitalization plan is eligible to return and MDHA will provide relocation benefits and assistance </a:t>
            </a:r>
          </a:p>
          <a:p>
            <a:r>
              <a:rPr lang="en-US" sz="3200" dirty="0" smtClean="0"/>
              <a:t>MDHA will pay for relocation costs if household is required to move temporarily or permanently</a:t>
            </a:r>
          </a:p>
          <a:p>
            <a:pPr lvl="1"/>
            <a:endParaRPr lang="en-US" dirty="0" smtClean="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50</a:t>
            </a:fld>
            <a:endParaRPr lang="en-US" dirty="0"/>
          </a:p>
        </p:txBody>
      </p:sp>
    </p:spTree>
    <p:extLst>
      <p:ext uri="{BB962C8B-B14F-4D97-AF65-F5344CB8AC3E}">
        <p14:creationId xmlns:p14="http://schemas.microsoft.com/office/powerpoint/2010/main" val="2115585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Relocation Benefits</a:t>
            </a:r>
            <a:endParaRPr lang="en-US" dirty="0"/>
          </a:p>
        </p:txBody>
      </p:sp>
      <p:sp>
        <p:nvSpPr>
          <p:cNvPr id="3" name="Content Placeholder 2"/>
          <p:cNvSpPr>
            <a:spLocks noGrp="1"/>
          </p:cNvSpPr>
          <p:nvPr>
            <p:ph idx="1"/>
          </p:nvPr>
        </p:nvSpPr>
        <p:spPr>
          <a:xfrm>
            <a:off x="457200" y="1600200"/>
            <a:ext cx="8458200" cy="4876800"/>
          </a:xfrm>
        </p:spPr>
        <p:txBody>
          <a:bodyPr>
            <a:normAutofit/>
          </a:bodyPr>
          <a:lstStyle/>
          <a:p>
            <a:r>
              <a:rPr lang="en-US" dirty="0" smtClean="0"/>
              <a:t>Relocation benefits will be available to eligible Cayce Place residents, as required by the URA:</a:t>
            </a:r>
          </a:p>
          <a:p>
            <a:pPr lvl="1">
              <a:buFont typeface="Wingdings" pitchFamily="2" charset="2"/>
              <a:buChar char="§"/>
            </a:pPr>
            <a:r>
              <a:rPr lang="en-US" dirty="0" smtClean="0"/>
              <a:t>Comparable housing unit that meets the family’s need (# of bedrooms, accessibility, etc.)</a:t>
            </a:r>
          </a:p>
          <a:p>
            <a:pPr lvl="1">
              <a:buFont typeface="Wingdings" pitchFamily="2" charset="2"/>
              <a:buChar char="§"/>
            </a:pPr>
            <a:r>
              <a:rPr lang="en-US" dirty="0" smtClean="0"/>
              <a:t>Moving expenses – move off the site and to move back to the redeveloped site</a:t>
            </a:r>
          </a:p>
          <a:p>
            <a:pPr lvl="1">
              <a:buFont typeface="Wingdings" pitchFamily="2" charset="2"/>
              <a:buChar char="§"/>
            </a:pPr>
            <a:r>
              <a:rPr lang="en-US" dirty="0" smtClean="0"/>
              <a:t>Security and utility deposit, if required by private landlord at the time of relocation</a:t>
            </a:r>
          </a:p>
          <a:p>
            <a:pPr lvl="1">
              <a:buFont typeface="Wingdings" pitchFamily="2" charset="2"/>
              <a:buChar char="§"/>
            </a:pPr>
            <a:r>
              <a:rPr lang="en-US" dirty="0" smtClean="0"/>
              <a:t>Replacement Housing Payments (most will be zero)</a:t>
            </a:r>
          </a:p>
          <a:p>
            <a:r>
              <a:rPr lang="en-US" dirty="0" smtClean="0"/>
              <a:t>MDHA will only pay for moves of family members who are formally on the lease  </a:t>
            </a:r>
          </a:p>
          <a:p>
            <a:r>
              <a:rPr lang="en-US" dirty="0" smtClean="0"/>
              <a:t>MDHA to provide relocation counseling and supports prior to, during and after relocation</a:t>
            </a:r>
          </a:p>
          <a:p>
            <a:pPr lvl="1"/>
            <a:endParaRPr lang="en-US"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51</a:t>
            </a:fld>
            <a:endParaRPr lang="en-US" dirty="0"/>
          </a:p>
        </p:txBody>
      </p:sp>
    </p:spTree>
    <p:extLst>
      <p:ext uri="{BB962C8B-B14F-4D97-AF65-F5344CB8AC3E}">
        <p14:creationId xmlns:p14="http://schemas.microsoft.com/office/powerpoint/2010/main" val="994688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 Right of Return</a:t>
            </a:r>
            <a:endParaRPr lang="en-US" dirty="0"/>
          </a:p>
        </p:txBody>
      </p:sp>
      <p:sp>
        <p:nvSpPr>
          <p:cNvPr id="3" name="Content Placeholder 2"/>
          <p:cNvSpPr>
            <a:spLocks noGrp="1"/>
          </p:cNvSpPr>
          <p:nvPr>
            <p:ph idx="1"/>
          </p:nvPr>
        </p:nvSpPr>
        <p:spPr>
          <a:xfrm>
            <a:off x="457200" y="1600200"/>
            <a:ext cx="8458200" cy="4876800"/>
          </a:xfrm>
        </p:spPr>
        <p:txBody>
          <a:bodyPr>
            <a:normAutofit fontScale="92500"/>
          </a:bodyPr>
          <a:lstStyle/>
          <a:p>
            <a:r>
              <a:rPr lang="en-US" dirty="0" smtClean="0"/>
              <a:t>Residents who are living at the site at the time HUD approves the revitalization plan will be considered </a:t>
            </a:r>
            <a:r>
              <a:rPr lang="en-US" dirty="0" smtClean="0">
                <a:solidFill>
                  <a:srgbClr val="FF0000"/>
                </a:solidFill>
              </a:rPr>
              <a:t>ORIGINAL RESIDENTS </a:t>
            </a:r>
            <a:r>
              <a:rPr lang="en-US" dirty="0" smtClean="0"/>
              <a:t>and have a </a:t>
            </a:r>
            <a:r>
              <a:rPr lang="en-US" dirty="0" smtClean="0">
                <a:solidFill>
                  <a:srgbClr val="FF0000"/>
                </a:solidFill>
              </a:rPr>
              <a:t>FIRST PRIOITY </a:t>
            </a:r>
            <a:r>
              <a:rPr lang="en-US" dirty="0" smtClean="0"/>
              <a:t>Right of Return </a:t>
            </a:r>
          </a:p>
          <a:p>
            <a:r>
              <a:rPr lang="en-US" dirty="0" smtClean="0"/>
              <a:t>First Priority Right of Return means that CP replacement units will be marketed to Original Families first. If after the initial occupancy period the replacement units are not filled, only then will MDHA offer these units to other eligible families  </a:t>
            </a:r>
          </a:p>
          <a:p>
            <a:r>
              <a:rPr lang="en-US" dirty="0" smtClean="0"/>
              <a:t>Residents must be on the MDHA lease to be considered an Original Resident </a:t>
            </a:r>
          </a:p>
          <a:p>
            <a:r>
              <a:rPr lang="en-US" dirty="0" smtClean="0"/>
              <a:t>Original Residents must remain lease compliant with MDHA</a:t>
            </a:r>
          </a:p>
          <a:p>
            <a:r>
              <a:rPr lang="en-US" dirty="0" smtClean="0"/>
              <a:t>Original Residents will not be subject to any additional screening criteria in order to return to a newly redeveloped unit.  </a:t>
            </a:r>
          </a:p>
          <a:p>
            <a:endParaRPr lang="en-US" dirty="0" smtClean="0"/>
          </a:p>
          <a:p>
            <a:pPr lvl="1"/>
            <a:endParaRPr lang="en-US"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52</a:t>
            </a:fld>
            <a:endParaRPr lang="en-US" dirty="0"/>
          </a:p>
        </p:txBody>
      </p:sp>
    </p:spTree>
    <p:extLst>
      <p:ext uri="{BB962C8B-B14F-4D97-AF65-F5344CB8AC3E}">
        <p14:creationId xmlns:p14="http://schemas.microsoft.com/office/powerpoint/2010/main" val="1817929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answer session</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53</a:t>
            </a:fld>
            <a:endParaRPr lang="en-US" dirty="0"/>
          </a:p>
        </p:txBody>
      </p:sp>
    </p:spTree>
    <p:extLst>
      <p:ext uri="{BB962C8B-B14F-4D97-AF65-F5344CB8AC3E}">
        <p14:creationId xmlns:p14="http://schemas.microsoft.com/office/powerpoint/2010/main" val="6011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 and next steps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54</a:t>
            </a:fld>
            <a:endParaRPr lang="en-US" dirty="0"/>
          </a:p>
        </p:txBody>
      </p:sp>
    </p:spTree>
    <p:extLst>
      <p:ext uri="{BB962C8B-B14F-4D97-AF65-F5344CB8AC3E}">
        <p14:creationId xmlns:p14="http://schemas.microsoft.com/office/powerpoint/2010/main" val="906396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686800" cy="990600"/>
          </a:xfrm>
        </p:spPr>
        <p:txBody>
          <a:bodyPr>
            <a:normAutofit/>
          </a:bodyPr>
          <a:lstStyle/>
          <a:p>
            <a:r>
              <a:rPr lang="en-US" dirty="0" smtClean="0"/>
              <a:t>Next Steps</a:t>
            </a:r>
            <a:endParaRPr lang="en-US" dirty="0"/>
          </a:p>
        </p:txBody>
      </p:sp>
      <p:sp>
        <p:nvSpPr>
          <p:cNvPr id="5" name="Content Placeholder 4"/>
          <p:cNvSpPr>
            <a:spLocks noGrp="1"/>
          </p:cNvSpPr>
          <p:nvPr>
            <p:ph idx="1"/>
          </p:nvPr>
        </p:nvSpPr>
        <p:spPr>
          <a:xfrm>
            <a:off x="609600" y="1752600"/>
            <a:ext cx="8077200" cy="4876800"/>
          </a:xfrm>
        </p:spPr>
        <p:txBody>
          <a:bodyPr>
            <a:normAutofit/>
          </a:bodyPr>
          <a:lstStyle/>
          <a:p>
            <a:pPr marL="466725" indent="-466725">
              <a:spcAft>
                <a:spcPts val="600"/>
              </a:spcAft>
              <a:buFont typeface="Wingdings" pitchFamily="2" charset="2"/>
              <a:buChar char="q"/>
            </a:pPr>
            <a:r>
              <a:rPr lang="en-US" sz="2800" dirty="0" smtClean="0"/>
              <a:t>Continue dialogue with key landowners and stakeholders – CWA, Cayce Clinic, Martha O’Bryan, Kirkpatrick Elementary School, Metro Park, Roberts Park Apartments, Metro government agencies and others</a:t>
            </a:r>
          </a:p>
          <a:p>
            <a:pPr marL="466725" indent="-466725">
              <a:spcAft>
                <a:spcPts val="600"/>
              </a:spcAft>
              <a:buFont typeface="Wingdings" pitchFamily="2" charset="2"/>
              <a:buChar char="q"/>
            </a:pPr>
            <a:r>
              <a:rPr lang="en-US" sz="2800" dirty="0" smtClean="0"/>
              <a:t>Refine concept plan over next 2 months</a:t>
            </a:r>
          </a:p>
          <a:p>
            <a:pPr marL="466725" indent="-466725">
              <a:spcAft>
                <a:spcPts val="600"/>
              </a:spcAft>
              <a:buFont typeface="Wingdings" pitchFamily="2" charset="2"/>
              <a:buChar char="q"/>
            </a:pPr>
            <a:r>
              <a:rPr lang="en-US" sz="2800" dirty="0" smtClean="0"/>
              <a:t>Finalize plan and present to community in final meeting in Fall/Winter</a:t>
            </a:r>
          </a:p>
          <a:p>
            <a:pPr marL="0" indent="0">
              <a:buNone/>
            </a:pPr>
            <a:endParaRPr lang="en-US" sz="2400" dirty="0" smtClean="0"/>
          </a:p>
        </p:txBody>
      </p:sp>
      <p:sp>
        <p:nvSpPr>
          <p:cNvPr id="6" name="Slide Number Placeholder 4"/>
          <p:cNvSpPr>
            <a:spLocks noGrp="1"/>
          </p:cNvSpPr>
          <p:nvPr>
            <p:ph type="sldNum" sz="quarter" idx="12"/>
          </p:nvPr>
        </p:nvSpPr>
        <p:spPr>
          <a:xfrm>
            <a:off x="8077200" y="5902"/>
            <a:ext cx="1066800" cy="329184"/>
          </a:xfrm>
        </p:spPr>
        <p:txBody>
          <a:bodyPr/>
          <a:lstStyle/>
          <a:p>
            <a:r>
              <a:rPr lang="en-US" dirty="0" smtClean="0"/>
              <a:t>EJP - </a:t>
            </a:r>
            <a:fld id="{6348963A-3967-4A57-9379-65F7C117BB25}" type="slidenum">
              <a:rPr lang="en-US" smtClean="0"/>
              <a:t>55</a:t>
            </a:fld>
            <a:endParaRPr lang="en-US" dirty="0"/>
          </a:p>
        </p:txBody>
      </p:sp>
    </p:spTree>
    <p:extLst>
      <p:ext uri="{BB962C8B-B14F-4D97-AF65-F5344CB8AC3E}">
        <p14:creationId xmlns:p14="http://schemas.microsoft.com/office/powerpoint/2010/main" val="3967712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3298371"/>
            <a:ext cx="6966857" cy="449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Envision Cayce Contact Info</a:t>
            </a:r>
            <a:endParaRPr lang="en-US" dirty="0"/>
          </a:p>
        </p:txBody>
      </p:sp>
      <p:sp>
        <p:nvSpPr>
          <p:cNvPr id="3" name="Content Placeholder 2"/>
          <p:cNvSpPr>
            <a:spLocks noGrp="1"/>
          </p:cNvSpPr>
          <p:nvPr>
            <p:ph sz="half" idx="1"/>
          </p:nvPr>
        </p:nvSpPr>
        <p:spPr>
          <a:xfrm>
            <a:off x="533400" y="1524000"/>
            <a:ext cx="8305800" cy="4906963"/>
          </a:xfrm>
        </p:spPr>
        <p:txBody>
          <a:bodyPr>
            <a:normAutofit/>
          </a:bodyPr>
          <a:lstStyle/>
          <a:p>
            <a:pPr>
              <a:buSzPct val="100000"/>
            </a:pPr>
            <a:r>
              <a:rPr lang="en-US" sz="3200" dirty="0"/>
              <a:t>615-252-8420</a:t>
            </a:r>
          </a:p>
          <a:p>
            <a:pPr>
              <a:buSzPct val="100000"/>
            </a:pPr>
            <a:r>
              <a:rPr lang="en-US" sz="3200" u="sng" dirty="0" smtClean="0">
                <a:hlinkClick r:id="rId4"/>
              </a:rPr>
              <a:t>envisioncayce@nashville-mdha.org</a:t>
            </a:r>
            <a:r>
              <a:rPr lang="en-US" sz="3200" u="sng" dirty="0" smtClean="0"/>
              <a:t> </a:t>
            </a:r>
            <a:endParaRPr lang="en-US" sz="3200" dirty="0">
              <a:solidFill>
                <a:srgbClr val="FF0000"/>
              </a:solidFill>
            </a:endParaRPr>
          </a:p>
          <a:p>
            <a:pPr>
              <a:buSzPct val="100000"/>
            </a:pPr>
            <a:r>
              <a:rPr lang="en-US" sz="3200" u="sng" dirty="0" smtClean="0">
                <a:hlinkClick r:id="rId5"/>
              </a:rPr>
              <a:t>http://www.nashville-mdha.org/cayce.php</a:t>
            </a:r>
            <a:endParaRPr lang="en-US" sz="3200" u="sng" dirty="0" smtClean="0"/>
          </a:p>
          <a:p>
            <a:pPr>
              <a:buClr>
                <a:schemeClr val="accent3"/>
              </a:buClr>
              <a:buSzPct val="100000"/>
              <a:buFont typeface="Wingdings" pitchFamily="2" charset="2"/>
              <a:buChar char="§"/>
            </a:pPr>
            <a:endParaRPr lang="en-US" sz="3200" dirty="0"/>
          </a:p>
        </p:txBody>
      </p:sp>
      <p:sp>
        <p:nvSpPr>
          <p:cNvPr id="6" name="Slide Number Placeholder 4"/>
          <p:cNvSpPr>
            <a:spLocks noGrp="1"/>
          </p:cNvSpPr>
          <p:nvPr>
            <p:ph type="sldNum" sz="quarter" idx="12"/>
          </p:nvPr>
        </p:nvSpPr>
        <p:spPr>
          <a:xfrm>
            <a:off x="8077200" y="5902"/>
            <a:ext cx="1066800" cy="329184"/>
          </a:xfrm>
        </p:spPr>
        <p:txBody>
          <a:bodyPr/>
          <a:lstStyle/>
          <a:p>
            <a:r>
              <a:rPr lang="en-US" dirty="0" smtClean="0"/>
              <a:t>EJP - </a:t>
            </a:r>
            <a:fld id="{6348963A-3967-4A57-9379-65F7C117BB25}" type="slidenum">
              <a:rPr lang="en-US" smtClean="0"/>
              <a:t>56</a:t>
            </a:fld>
            <a:endParaRPr lang="en-US" dirty="0"/>
          </a:p>
        </p:txBody>
      </p:sp>
    </p:spTree>
    <p:extLst>
      <p:ext uri="{BB962C8B-B14F-4D97-AF65-F5344CB8AC3E}">
        <p14:creationId xmlns:p14="http://schemas.microsoft.com/office/powerpoint/2010/main" val="334617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Team</a:t>
            </a:r>
            <a:endParaRPr lang="en-US" dirty="0"/>
          </a:p>
        </p:txBody>
      </p:sp>
      <p:sp>
        <p:nvSpPr>
          <p:cNvPr id="3" name="Content Placeholder 2"/>
          <p:cNvSpPr>
            <a:spLocks noGrp="1"/>
          </p:cNvSpPr>
          <p:nvPr>
            <p:ph idx="1"/>
          </p:nvPr>
        </p:nvSpPr>
        <p:spPr/>
        <p:txBody>
          <a:bodyPr>
            <a:normAutofit/>
          </a:bodyPr>
          <a:lstStyle/>
          <a:p>
            <a:r>
              <a:rPr lang="en-US" sz="3200" dirty="0" smtClean="0"/>
              <a:t>EJP Consulting Group, LLC – Project Lead</a:t>
            </a:r>
          </a:p>
          <a:p>
            <a:r>
              <a:rPr lang="en-US" sz="3200" dirty="0" smtClean="0"/>
              <a:t>Smith Gee Studio - Design</a:t>
            </a:r>
          </a:p>
          <a:p>
            <a:r>
              <a:rPr lang="en-US" sz="3200" dirty="0" smtClean="0"/>
              <a:t>Barge </a:t>
            </a:r>
            <a:r>
              <a:rPr lang="en-US" sz="3200" dirty="0" err="1" smtClean="0"/>
              <a:t>Cauthen</a:t>
            </a:r>
            <a:r>
              <a:rPr lang="en-US" sz="3200" dirty="0" smtClean="0"/>
              <a:t> &amp; Associates – Engineering and Costing </a:t>
            </a:r>
          </a:p>
          <a:p>
            <a:r>
              <a:rPr lang="en-US" sz="3200" dirty="0" err="1" smtClean="0"/>
              <a:t>Duvernay</a:t>
            </a:r>
            <a:r>
              <a:rPr lang="en-US" sz="3200" dirty="0" smtClean="0"/>
              <a:t> + Brooks – Finance</a:t>
            </a:r>
          </a:p>
          <a:p>
            <a:r>
              <a:rPr lang="en-US" sz="3200" dirty="0" smtClean="0"/>
              <a:t>Urban Blueprint – Community Engagement</a:t>
            </a:r>
          </a:p>
          <a:p>
            <a:r>
              <a:rPr lang="en-US" sz="3200" dirty="0" smtClean="0"/>
              <a:t>Randall Gross/Development Economics – Market Assessment </a:t>
            </a:r>
            <a:endParaRPr lang="en-US" sz="3200" dirty="0"/>
          </a:p>
        </p:txBody>
      </p:sp>
      <p:sp>
        <p:nvSpPr>
          <p:cNvPr id="4" name="Slide Number Placeholder 3"/>
          <p:cNvSpPr>
            <a:spLocks noGrp="1"/>
          </p:cNvSpPr>
          <p:nvPr>
            <p:ph type="sldNum" sz="quarter" idx="12"/>
          </p:nvPr>
        </p:nvSpPr>
        <p:spPr/>
        <p:txBody>
          <a:bodyPr/>
          <a:lstStyle/>
          <a:p>
            <a:r>
              <a:rPr lang="en-US" dirty="0"/>
              <a:t>EJP - </a:t>
            </a:r>
            <a:fld id="{6348963A-3967-4A57-9379-65F7C117BB25}" type="slidenum">
              <a:rPr lang="en-US" smtClean="0"/>
              <a:t>57</a:t>
            </a:fld>
            <a:endParaRPr lang="en-US" dirty="0"/>
          </a:p>
        </p:txBody>
      </p:sp>
    </p:spTree>
    <p:extLst>
      <p:ext uri="{BB962C8B-B14F-4D97-AF65-F5344CB8AC3E}">
        <p14:creationId xmlns:p14="http://schemas.microsoft.com/office/powerpoint/2010/main" val="593689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Needs assessment findings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r>
              <a:rPr lang="en-US" dirty="0"/>
              <a:t>EJP </a:t>
            </a:r>
            <a:r>
              <a:rPr lang="en-US" dirty="0" smtClean="0"/>
              <a:t>- </a:t>
            </a:r>
            <a:fld id="{6348963A-3967-4A57-9379-65F7C117BB25}" type="slidenum">
              <a:rPr lang="en-US" smtClean="0"/>
              <a:t>6</a:t>
            </a:fld>
            <a:endParaRPr lang="en-US" dirty="0"/>
          </a:p>
        </p:txBody>
      </p:sp>
    </p:spTree>
    <p:extLst>
      <p:ext uri="{BB962C8B-B14F-4D97-AF65-F5344CB8AC3E}">
        <p14:creationId xmlns:p14="http://schemas.microsoft.com/office/powerpoint/2010/main" val="2681626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3" name="Content Placeholder 2"/>
          <p:cNvSpPr>
            <a:spLocks noGrp="1"/>
          </p:cNvSpPr>
          <p:nvPr>
            <p:ph idx="1"/>
          </p:nvPr>
        </p:nvSpPr>
        <p:spPr/>
        <p:txBody>
          <a:bodyPr>
            <a:normAutofit/>
          </a:bodyPr>
          <a:lstStyle/>
          <a:p>
            <a:r>
              <a:rPr lang="en-US" sz="3000" dirty="0" smtClean="0"/>
              <a:t>Resident Survey </a:t>
            </a:r>
          </a:p>
          <a:p>
            <a:pPr lvl="1">
              <a:buFont typeface="Wingdings" pitchFamily="2" charset="2"/>
              <a:buChar char="§"/>
            </a:pPr>
            <a:r>
              <a:rPr lang="en-US" sz="2600" dirty="0" smtClean="0"/>
              <a:t>Surveys conducted by Cayce Place residents and East Nashville community members</a:t>
            </a:r>
          </a:p>
          <a:p>
            <a:pPr lvl="1">
              <a:buFont typeface="Wingdings" pitchFamily="2" charset="2"/>
              <a:buChar char="§"/>
            </a:pPr>
            <a:r>
              <a:rPr lang="en-US" sz="2600" dirty="0" smtClean="0"/>
              <a:t>77% Response Rate</a:t>
            </a:r>
          </a:p>
          <a:p>
            <a:pPr lvl="1">
              <a:buFont typeface="Wingdings" pitchFamily="2" charset="2"/>
              <a:buChar char="§"/>
            </a:pPr>
            <a:r>
              <a:rPr lang="en-US" sz="2600" dirty="0" smtClean="0"/>
              <a:t>Inquired about employment; safety, neighborhood resources; transportation; health; housing preferences; and community involvement</a:t>
            </a:r>
          </a:p>
          <a:p>
            <a:pPr>
              <a:spcAft>
                <a:spcPts val="600"/>
              </a:spcAft>
            </a:pPr>
            <a:r>
              <a:rPr lang="en-US" sz="3000" dirty="0" smtClean="0"/>
              <a:t>Promise </a:t>
            </a:r>
            <a:r>
              <a:rPr lang="en-US" sz="3000" dirty="0"/>
              <a:t>Neighborhoods Survey Data</a:t>
            </a:r>
          </a:p>
          <a:p>
            <a:pPr>
              <a:spcAft>
                <a:spcPts val="600"/>
              </a:spcAft>
            </a:pPr>
            <a:r>
              <a:rPr lang="en-US" sz="3000" dirty="0" smtClean="0"/>
              <a:t>Administrative Data</a:t>
            </a:r>
            <a:endParaRPr lang="en-US" sz="3000" dirty="0"/>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7</a:t>
            </a:fld>
            <a:endParaRPr lang="en-US" dirty="0"/>
          </a:p>
        </p:txBody>
      </p:sp>
    </p:spTree>
    <p:extLst>
      <p:ext uri="{BB962C8B-B14F-4D97-AF65-F5344CB8AC3E}">
        <p14:creationId xmlns:p14="http://schemas.microsoft.com/office/powerpoint/2010/main" val="431632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Findings – Household Characteristics</a:t>
            </a:r>
            <a:endParaRPr lang="en-US" dirty="0"/>
          </a:p>
        </p:txBody>
      </p:sp>
      <p:sp>
        <p:nvSpPr>
          <p:cNvPr id="3" name="Content Placeholder 2"/>
          <p:cNvSpPr>
            <a:spLocks noGrp="1"/>
          </p:cNvSpPr>
          <p:nvPr>
            <p:ph idx="1"/>
          </p:nvPr>
        </p:nvSpPr>
        <p:spPr>
          <a:xfrm>
            <a:off x="457200" y="1600200"/>
            <a:ext cx="5105400" cy="5105400"/>
          </a:xfrm>
        </p:spPr>
        <p:txBody>
          <a:bodyPr>
            <a:normAutofit/>
          </a:bodyPr>
          <a:lstStyle/>
          <a:p>
            <a:pPr>
              <a:spcAft>
                <a:spcPts val="600"/>
              </a:spcAft>
            </a:pPr>
            <a:r>
              <a:rPr lang="en-US" sz="2800" dirty="0" smtClean="0"/>
              <a:t>High Occupancy - 99% (1/2013) </a:t>
            </a:r>
          </a:p>
          <a:p>
            <a:pPr>
              <a:spcAft>
                <a:spcPts val="600"/>
              </a:spcAft>
            </a:pPr>
            <a:r>
              <a:rPr lang="en-US" sz="2800" dirty="0" smtClean="0"/>
              <a:t>Long-term residents - Average tenure is 18.3 years</a:t>
            </a:r>
          </a:p>
          <a:p>
            <a:pPr>
              <a:spcAft>
                <a:spcPts val="600"/>
              </a:spcAft>
            </a:pPr>
            <a:r>
              <a:rPr lang="en-US" sz="2800" dirty="0" smtClean="0"/>
              <a:t>Average household size = 2.8</a:t>
            </a:r>
          </a:p>
          <a:p>
            <a:pPr>
              <a:spcAft>
                <a:spcPts val="600"/>
              </a:spcAft>
            </a:pPr>
            <a:r>
              <a:rPr lang="en-US" sz="2800" dirty="0" smtClean="0"/>
              <a:t>93% of households are female-headed; 76% of households have children; 5% of households with children are grand families</a:t>
            </a:r>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8</a:t>
            </a:fld>
            <a:endParaRPr lang="en-US" dirty="0"/>
          </a:p>
        </p:txBody>
      </p:sp>
      <p:graphicFrame>
        <p:nvGraphicFramePr>
          <p:cNvPr id="5" name="Chart 4"/>
          <p:cNvGraphicFramePr/>
          <p:nvPr>
            <p:extLst>
              <p:ext uri="{D42A27DB-BD31-4B8C-83A1-F6EECF244321}">
                <p14:modId xmlns:p14="http://schemas.microsoft.com/office/powerpoint/2010/main" val="2927186137"/>
              </p:ext>
            </p:extLst>
          </p:nvPr>
        </p:nvGraphicFramePr>
        <p:xfrm>
          <a:off x="4724400" y="1600200"/>
          <a:ext cx="54102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6840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990600"/>
          </a:xfrm>
        </p:spPr>
        <p:txBody>
          <a:bodyPr>
            <a:normAutofit fontScale="90000"/>
          </a:bodyPr>
          <a:lstStyle/>
          <a:p>
            <a:r>
              <a:rPr lang="en-US" dirty="0" smtClean="0"/>
              <a:t>Key Findings – Education and Employment </a:t>
            </a:r>
            <a:endParaRPr lang="en-US" dirty="0"/>
          </a:p>
        </p:txBody>
      </p:sp>
      <p:sp>
        <p:nvSpPr>
          <p:cNvPr id="4" name="Slide Number Placeholder 3"/>
          <p:cNvSpPr>
            <a:spLocks noGrp="1"/>
          </p:cNvSpPr>
          <p:nvPr>
            <p:ph type="sldNum" sz="quarter" idx="12"/>
          </p:nvPr>
        </p:nvSpPr>
        <p:spPr/>
        <p:txBody>
          <a:bodyPr/>
          <a:lstStyle/>
          <a:p>
            <a:r>
              <a:rPr lang="en-US" dirty="0" smtClean="0"/>
              <a:t>EJP - </a:t>
            </a:r>
            <a:fld id="{6348963A-3967-4A57-9379-65F7C117BB25}" type="slidenum">
              <a:rPr lang="en-US" smtClean="0"/>
              <a:t>9</a:t>
            </a:fld>
            <a:endParaRPr lang="en-US" dirty="0"/>
          </a:p>
        </p:txBody>
      </p:sp>
      <p:sp>
        <p:nvSpPr>
          <p:cNvPr id="6" name="Content Placeholder 2"/>
          <p:cNvSpPr txBox="1">
            <a:spLocks/>
          </p:cNvSpPr>
          <p:nvPr/>
        </p:nvSpPr>
        <p:spPr>
          <a:xfrm>
            <a:off x="446314" y="3886200"/>
            <a:ext cx="8229600" cy="2944586"/>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2600" b="1" dirty="0" smtClean="0"/>
              <a:t>Employment</a:t>
            </a:r>
            <a:endParaRPr lang="en-US" sz="3000" b="1" dirty="0" smtClean="0"/>
          </a:p>
          <a:p>
            <a:pPr>
              <a:spcAft>
                <a:spcPts val="600"/>
              </a:spcAft>
            </a:pPr>
            <a:r>
              <a:rPr lang="en-US" sz="2600" dirty="0" smtClean="0"/>
              <a:t>Families are very low-income with median household income of $5,842 (all sources of income)</a:t>
            </a:r>
          </a:p>
          <a:p>
            <a:pPr>
              <a:spcAft>
                <a:spcPts val="600"/>
              </a:spcAft>
            </a:pPr>
            <a:r>
              <a:rPr lang="en-US" sz="2600" dirty="0" smtClean="0"/>
              <a:t>Only 36% of families report household income from work</a:t>
            </a:r>
          </a:p>
          <a:p>
            <a:pPr>
              <a:spcAft>
                <a:spcPts val="600"/>
              </a:spcAft>
            </a:pPr>
            <a:r>
              <a:rPr lang="en-US" sz="2600" dirty="0" smtClean="0"/>
              <a:t>Of those employed, 61% work 30 or fewer hours per week</a:t>
            </a:r>
          </a:p>
          <a:p>
            <a:pPr>
              <a:spcAft>
                <a:spcPts val="600"/>
              </a:spcAft>
            </a:pPr>
            <a:r>
              <a:rPr lang="en-US" sz="2600" dirty="0" smtClean="0"/>
              <a:t>Barriers to work: child care (19%), transportation (17%), disability (15%)</a:t>
            </a:r>
          </a:p>
        </p:txBody>
      </p:sp>
      <p:graphicFrame>
        <p:nvGraphicFramePr>
          <p:cNvPr id="8" name="Chart 7"/>
          <p:cNvGraphicFramePr/>
          <p:nvPr>
            <p:extLst>
              <p:ext uri="{D42A27DB-BD31-4B8C-83A1-F6EECF244321}">
                <p14:modId xmlns:p14="http://schemas.microsoft.com/office/powerpoint/2010/main" val="180003032"/>
              </p:ext>
            </p:extLst>
          </p:nvPr>
        </p:nvGraphicFramePr>
        <p:xfrm>
          <a:off x="179614" y="1219200"/>
          <a:ext cx="8762999" cy="2667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734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1">
      <a:dk1>
        <a:sysClr val="windowText" lastClr="000000"/>
      </a:dk1>
      <a:lt1>
        <a:sysClr val="window" lastClr="FFFFFF"/>
      </a:lt1>
      <a:dk2>
        <a:srgbClr val="696464"/>
      </a:dk2>
      <a:lt2>
        <a:srgbClr val="E9E5DC"/>
      </a:lt2>
      <a:accent1>
        <a:srgbClr val="FF0000"/>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5090</TotalTime>
  <Words>2062</Words>
  <Application>Microsoft Office PowerPoint</Application>
  <PresentationFormat>On-screen Show (4:3)</PresentationFormat>
  <Paragraphs>338</Paragraphs>
  <Slides>57</Slides>
  <Notes>29</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Clarity</vt:lpstr>
      <vt:lpstr>Envision Cayce  REDEVELOPMENT Plan EJP Consulting  Group and Project Team</vt:lpstr>
      <vt:lpstr>AGENDA</vt:lpstr>
      <vt:lpstr>PowerPoint Presentation</vt:lpstr>
      <vt:lpstr>REMINDER…this is also about families who live here today</vt:lpstr>
      <vt:lpstr>Highlights of Process so Far</vt:lpstr>
      <vt:lpstr>Needs assessment findings</vt:lpstr>
      <vt:lpstr>Data Sources</vt:lpstr>
      <vt:lpstr>Key Findings – Household Characteristics</vt:lpstr>
      <vt:lpstr>Key Findings – Education and Employment </vt:lpstr>
      <vt:lpstr>Key Findings – Mobility and Transportation</vt:lpstr>
      <vt:lpstr>Key Findings – Neighborhood Resources</vt:lpstr>
      <vt:lpstr>Key Findings – Supportive Services</vt:lpstr>
      <vt:lpstr>Key Findings – Children and Youth</vt:lpstr>
      <vt:lpstr>Key Findings – Health</vt:lpstr>
      <vt:lpstr>Key Findings – Public Safety</vt:lpstr>
      <vt:lpstr>DESIGN CHARrETTE +  RESIDENT MEETINGs</vt:lpstr>
      <vt:lpstr>Community Recommendations from Charrette </vt:lpstr>
      <vt:lpstr>Charrette…cont’d</vt:lpstr>
      <vt:lpstr>Charrette…cont’d</vt:lpstr>
      <vt:lpstr>Major Themes</vt:lpstr>
      <vt:lpstr>Plan Concept  #1 – MDHA-Owned Land</vt:lpstr>
      <vt:lpstr>Plan Concept #2 – MDHA/Metro-owned Land</vt:lpstr>
      <vt:lpstr>Plan Concept # 3 – MDHA + Other Owners</vt:lpstr>
      <vt:lpstr>Preliminary redevelopment plan and program</vt:lpstr>
      <vt:lpstr>Preliminary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Spaces</vt:lpstr>
      <vt:lpstr>Residential Character</vt:lpstr>
      <vt:lpstr>Residential Character</vt:lpstr>
      <vt:lpstr>Residential Character</vt:lpstr>
      <vt:lpstr>Neighborhood Center</vt:lpstr>
      <vt:lpstr>Neighborhood Center</vt:lpstr>
      <vt:lpstr>Neighborhood  Center</vt:lpstr>
      <vt:lpstr>Aerial View </vt:lpstr>
      <vt:lpstr>Preliminary Plan – School Option</vt:lpstr>
      <vt:lpstr>Preliminary Program – MDHA Only</vt:lpstr>
      <vt:lpstr>Expanded vision</vt:lpstr>
      <vt:lpstr>Preliminary Plan - CWA</vt:lpstr>
      <vt:lpstr>Preliminary Plan – Public Works/ Sheriff’s Site </vt:lpstr>
      <vt:lpstr>Preliminary Plan – Robert’s Park</vt:lpstr>
      <vt:lpstr>Preliminary Plan – All Additions</vt:lpstr>
      <vt:lpstr>Preliminary Program – All Sites </vt:lpstr>
      <vt:lpstr>Relocation &amp; RESIDENT RIGHT OF RETURN</vt:lpstr>
      <vt:lpstr>Relocation Eligibility</vt:lpstr>
      <vt:lpstr>Relocation Benefits</vt:lpstr>
      <vt:lpstr>Resident Right of Return</vt:lpstr>
      <vt:lpstr>Questions and answer session</vt:lpstr>
      <vt:lpstr>Wrap up and next steps</vt:lpstr>
      <vt:lpstr>Next Steps</vt:lpstr>
      <vt:lpstr>Envision Cayce Contact Info</vt:lpstr>
      <vt:lpstr>Planning Team</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HOLT</dc:creator>
  <cp:lastModifiedBy>Robby Osborne</cp:lastModifiedBy>
  <cp:revision>316</cp:revision>
  <cp:lastPrinted>2013-08-28T13:25:40Z</cp:lastPrinted>
  <dcterms:created xsi:type="dcterms:W3CDTF">2013-02-13T18:02:26Z</dcterms:created>
  <dcterms:modified xsi:type="dcterms:W3CDTF">2015-02-18T01:53:41Z</dcterms:modified>
</cp:coreProperties>
</file>